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62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403" r:id="rId26"/>
    <p:sldId id="404" r:id="rId27"/>
    <p:sldId id="405" r:id="rId28"/>
    <p:sldId id="406" r:id="rId29"/>
    <p:sldId id="407" r:id="rId30"/>
    <p:sldId id="408" r:id="rId31"/>
    <p:sldId id="409" r:id="rId32"/>
    <p:sldId id="410" r:id="rId33"/>
    <p:sldId id="411" r:id="rId34"/>
    <p:sldId id="355" r:id="rId35"/>
    <p:sldId id="377" r:id="rId36"/>
    <p:sldId id="376" r:id="rId37"/>
    <p:sldId id="371" r:id="rId38"/>
    <p:sldId id="378" r:id="rId39"/>
    <p:sldId id="380" r:id="rId40"/>
    <p:sldId id="381" r:id="rId41"/>
    <p:sldId id="382" r:id="rId42"/>
    <p:sldId id="385" r:id="rId43"/>
    <p:sldId id="386" r:id="rId44"/>
    <p:sldId id="387" r:id="rId45"/>
    <p:sldId id="388" r:id="rId46"/>
    <p:sldId id="389" r:id="rId47"/>
    <p:sldId id="390" r:id="rId48"/>
    <p:sldId id="383" r:id="rId49"/>
    <p:sldId id="384" r:id="rId50"/>
    <p:sldId id="379" r:id="rId51"/>
    <p:sldId id="391" r:id="rId52"/>
    <p:sldId id="398" r:id="rId53"/>
    <p:sldId id="392" r:id="rId54"/>
    <p:sldId id="393" r:id="rId55"/>
    <p:sldId id="400" r:id="rId56"/>
    <p:sldId id="399" r:id="rId57"/>
    <p:sldId id="402" r:id="rId58"/>
    <p:sldId id="401" r:id="rId59"/>
    <p:sldId id="348" r:id="rId60"/>
    <p:sldId id="333" r:id="rId61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ongodb.com/ecosystem/drivers/java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jongo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://mongodb.github.io/morphia/1.3/getting-started/quick-tour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Architectuur, installatie, configuratie, opslag, shell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Mongo</a:t>
            </a:r>
            <a:r>
              <a:rPr lang="nl-NL" dirty="0" smtClean="0"/>
              <a:t> draait op </a:t>
            </a:r>
            <a:r>
              <a:rPr lang="nl-NL" dirty="0" err="1" smtClean="0"/>
              <a:t>windows</a:t>
            </a:r>
            <a:r>
              <a:rPr lang="nl-NL" dirty="0" smtClean="0"/>
              <a:t> en </a:t>
            </a:r>
            <a:r>
              <a:rPr lang="nl-NL" dirty="0" err="1" smtClean="0"/>
              <a:t>linux</a:t>
            </a:r>
            <a:r>
              <a:rPr lang="nl-NL" dirty="0" smtClean="0"/>
              <a:t>.</a:t>
            </a:r>
          </a:p>
          <a:p>
            <a:r>
              <a:rPr lang="nl-NL" dirty="0" smtClean="0"/>
              <a:t>Windows </a:t>
            </a:r>
            <a:r>
              <a:rPr lang="nl-NL" dirty="0" err="1" smtClean="0"/>
              <a:t>install</a:t>
            </a:r>
            <a:r>
              <a:rPr lang="nl-NL" dirty="0" smtClean="0"/>
              <a:t> met </a:t>
            </a:r>
            <a:r>
              <a:rPr lang="nl-NL" dirty="0" err="1" smtClean="0"/>
              <a:t>msi</a:t>
            </a:r>
            <a:r>
              <a:rPr lang="nl-NL" dirty="0" smtClean="0"/>
              <a:t> file</a:t>
            </a:r>
          </a:p>
          <a:p>
            <a:r>
              <a:rPr lang="nl-NL" dirty="0" err="1" smtClean="0"/>
              <a:t>linux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met </a:t>
            </a:r>
            <a:r>
              <a:rPr lang="nl-NL" dirty="0" err="1" smtClean="0"/>
              <a:t>tgz</a:t>
            </a:r>
            <a:r>
              <a:rPr lang="nl-NL" dirty="0" smtClean="0"/>
              <a:t> file.</a:t>
            </a:r>
          </a:p>
          <a:p>
            <a:r>
              <a:rPr lang="nl-NL" dirty="0" smtClean="0"/>
              <a:t>Users en directories vrij te kiezen</a:t>
            </a:r>
          </a:p>
          <a:p>
            <a:r>
              <a:rPr lang="en-US" dirty="0" err="1" smtClean="0"/>
              <a:t>Mongod</a:t>
            </a:r>
            <a:r>
              <a:rPr lang="en-US" dirty="0" smtClean="0"/>
              <a:t> --</a:t>
            </a:r>
            <a:r>
              <a:rPr lang="en-US" dirty="0" err="1" smtClean="0"/>
              <a:t>dbpath</a:t>
            </a:r>
            <a:r>
              <a:rPr lang="en-US" dirty="0" smtClean="0"/>
              <a:t> db1-- port 27001 </a:t>
            </a:r>
          </a:p>
          <a:p>
            <a:r>
              <a:rPr lang="en-US" dirty="0" smtClean="0"/>
              <a:t>Default path=\data\</a:t>
            </a:r>
            <a:r>
              <a:rPr lang="en-US" dirty="0" err="1" smtClean="0"/>
              <a:t>db</a:t>
            </a:r>
            <a:r>
              <a:rPr lang="en-US" dirty="0" smtClean="0"/>
              <a:t>, default port=27017</a:t>
            </a:r>
          </a:p>
          <a:p>
            <a:r>
              <a:rPr lang="en-US" dirty="0" smtClean="0"/>
              <a:t>Mongo [-- port hostname:27001] [--shell </a:t>
            </a:r>
            <a:r>
              <a:rPr lang="en-US" dirty="0" err="1" smtClean="0"/>
              <a:t>some_json_file</a:t>
            </a:r>
            <a:r>
              <a:rPr lang="en-US" dirty="0" smtClean="0"/>
              <a:t>]</a:t>
            </a:r>
          </a:p>
          <a:p>
            <a:r>
              <a:rPr lang="en-US" dirty="0" err="1" smtClean="0"/>
              <a:t>Dbs</a:t>
            </a:r>
            <a:r>
              <a:rPr lang="en-US" dirty="0" smtClean="0"/>
              <a:t>, collections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07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 export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Mongoimport</a:t>
            </a:r>
            <a:endParaRPr lang="nl-NL" dirty="0" smtClean="0"/>
          </a:p>
          <a:p>
            <a:r>
              <a:rPr lang="nl-NL" dirty="0" err="1" smtClean="0"/>
              <a:t>Json</a:t>
            </a:r>
            <a:endParaRPr lang="nl-NL" dirty="0" smtClean="0"/>
          </a:p>
          <a:p>
            <a:r>
              <a:rPr lang="nl-NL" dirty="0" err="1" smtClean="0"/>
              <a:t>Csv</a:t>
            </a:r>
            <a:r>
              <a:rPr lang="nl-NL" dirty="0" smtClean="0"/>
              <a:t>, </a:t>
            </a:r>
            <a:r>
              <a:rPr lang="nl-NL" dirty="0" err="1" smtClean="0"/>
              <a:t>tsv</a:t>
            </a:r>
            <a:r>
              <a:rPr lang="nl-NL" dirty="0" smtClean="0"/>
              <a:t>, maar hebben een descriptor file nodig</a:t>
            </a:r>
          </a:p>
          <a:p>
            <a:endParaRPr lang="nl-NL" dirty="0"/>
          </a:p>
          <a:p>
            <a:r>
              <a:rPr lang="nl-NL" dirty="0" err="1"/>
              <a:t>m</a:t>
            </a:r>
            <a:r>
              <a:rPr lang="nl-NL" dirty="0" err="1" smtClean="0"/>
              <a:t>ongoexport</a:t>
            </a:r>
            <a:r>
              <a:rPr lang="nl-NL" dirty="0" smtClean="0"/>
              <a:t> -h -d -c -o -q</a:t>
            </a:r>
          </a:p>
          <a:p>
            <a:r>
              <a:rPr lang="nl-NL" dirty="0" smtClean="0"/>
              <a:t>Leesbare output, minder geschikt voor </a:t>
            </a:r>
            <a:r>
              <a:rPr lang="nl-NL" dirty="0" err="1" smtClean="0"/>
              <a:t>backups</a:t>
            </a:r>
            <a:endParaRPr lang="en-US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883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crud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1920240"/>
            <a:ext cx="13934731" cy="6969760"/>
          </a:xfrm>
        </p:spPr>
        <p:txBody>
          <a:bodyPr>
            <a:norm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how </a:t>
            </a:r>
            <a:r>
              <a:rPr lang="nl-NL" dirty="0" err="1" smtClean="0"/>
              <a:t>dbs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db</a:t>
            </a:r>
            <a:endParaRPr lang="nl-NL" dirty="0" smtClean="0"/>
          </a:p>
          <a:p>
            <a:r>
              <a:rPr lang="nl-NL" dirty="0" err="1" smtClean="0"/>
              <a:t>db</a:t>
            </a:r>
            <a:r>
              <a:rPr lang="nl-NL" dirty="0" smtClean="0"/>
              <a:t>.&lt;</a:t>
            </a:r>
            <a:r>
              <a:rPr lang="nl-NL" dirty="0" err="1" smtClean="0"/>
              <a:t>collection</a:t>
            </a:r>
            <a:r>
              <a:rPr lang="nl-NL" dirty="0" smtClean="0"/>
              <a:t>&gt;.</a:t>
            </a:r>
            <a:r>
              <a:rPr lang="nl-NL" dirty="0" err="1" smtClean="0"/>
              <a:t>find</a:t>
            </a:r>
            <a:r>
              <a:rPr lang="nl-NL" dirty="0" smtClean="0"/>
              <a:t>()</a:t>
            </a:r>
          </a:p>
          <a:p>
            <a:r>
              <a:rPr lang="nl-NL" dirty="0" err="1" smtClean="0"/>
              <a:t>db</a:t>
            </a:r>
            <a:r>
              <a:rPr lang="nl-NL" dirty="0" smtClean="0"/>
              <a:t>.&lt;</a:t>
            </a:r>
            <a:r>
              <a:rPr lang="nl-NL" dirty="0" err="1" smtClean="0"/>
              <a:t>collection</a:t>
            </a:r>
            <a:r>
              <a:rPr lang="nl-NL" dirty="0" smtClean="0"/>
              <a:t>&gt;.</a:t>
            </a:r>
            <a:r>
              <a:rPr lang="nl-NL" dirty="0" err="1" smtClean="0"/>
              <a:t>find</a:t>
            </a:r>
            <a:r>
              <a:rPr lang="nl-NL" dirty="0" smtClean="0"/>
              <a:t>().</a:t>
            </a:r>
            <a:r>
              <a:rPr lang="nl-NL" dirty="0" err="1" smtClean="0"/>
              <a:t>pretty</a:t>
            </a:r>
            <a:r>
              <a:rPr lang="nl-NL" dirty="0" smtClean="0"/>
              <a:t>()</a:t>
            </a:r>
          </a:p>
          <a:p>
            <a:r>
              <a:rPr lang="nl-NL" dirty="0" smtClean="0"/>
              <a:t>select: </a:t>
            </a:r>
            <a:r>
              <a:rPr lang="nl-NL" dirty="0" err="1" smtClean="0"/>
              <a:t>db.find</a:t>
            </a:r>
            <a:r>
              <a:rPr lang="nl-NL" dirty="0" smtClean="0"/>
              <a:t>({</a:t>
            </a:r>
            <a:r>
              <a:rPr lang="nl-NL" dirty="0" err="1" smtClean="0"/>
              <a:t>key:value,key:value</a:t>
            </a:r>
            <a:r>
              <a:rPr lang="nl-NL" dirty="0" smtClean="0"/>
              <a:t>})</a:t>
            </a:r>
          </a:p>
          <a:p>
            <a:r>
              <a:rPr lang="nl-NL" dirty="0" smtClean="0"/>
              <a:t>present: </a:t>
            </a:r>
            <a:r>
              <a:rPr lang="nl-NL" dirty="0" err="1" smtClean="0"/>
              <a:t>db</a:t>
            </a:r>
            <a:r>
              <a:rPr lang="nl-NL" dirty="0" smtClean="0"/>
              <a:t>.&lt;</a:t>
            </a:r>
            <a:r>
              <a:rPr lang="nl-NL" dirty="0" err="1" smtClean="0"/>
              <a:t>collection</a:t>
            </a:r>
            <a:r>
              <a:rPr lang="nl-NL" dirty="0" smtClean="0"/>
              <a:t>&gt;.</a:t>
            </a:r>
            <a:r>
              <a:rPr lang="nl-NL" dirty="0" err="1" smtClean="0"/>
              <a:t>find</a:t>
            </a:r>
            <a:r>
              <a:rPr lang="nl-NL" dirty="0" smtClean="0"/>
              <a:t>({</a:t>
            </a:r>
            <a:r>
              <a:rPr lang="nl-NL" dirty="0" err="1" smtClean="0"/>
              <a:t>key:value</a:t>
            </a:r>
            <a:r>
              <a:rPr lang="nl-NL" dirty="0" smtClean="0"/>
              <a:t>},{key:1,key:1,_id:0})</a:t>
            </a:r>
          </a:p>
          <a:p>
            <a:r>
              <a:rPr lang="en-US" dirty="0" smtClean="0"/>
              <a:t>explain: </a:t>
            </a:r>
            <a:r>
              <a:rPr lang="nl-NL" dirty="0" err="1"/>
              <a:t>db.find</a:t>
            </a:r>
            <a:r>
              <a:rPr lang="nl-NL" dirty="0"/>
              <a:t>({</a:t>
            </a:r>
            <a:r>
              <a:rPr lang="nl-NL" dirty="0" err="1"/>
              <a:t>key:value,key:value</a:t>
            </a:r>
            <a:r>
              <a:rPr lang="nl-NL" dirty="0" smtClean="0"/>
              <a:t>}).</a:t>
            </a:r>
            <a:r>
              <a:rPr lang="nl-NL" dirty="0" err="1" smtClean="0"/>
              <a:t>explain</a:t>
            </a:r>
            <a:r>
              <a:rPr lang="nl-NL" dirty="0" smtClean="0"/>
              <a:t>("</a:t>
            </a:r>
            <a:r>
              <a:rPr lang="nl-NL" dirty="0" err="1"/>
              <a:t>executionStats</a:t>
            </a:r>
            <a:r>
              <a:rPr lang="nl-NL" dirty="0" smtClean="0"/>
              <a:t>")</a:t>
            </a:r>
            <a:endParaRPr lang="nl-NL" dirty="0"/>
          </a:p>
          <a:p>
            <a:r>
              <a:rPr lang="en-US" dirty="0" err="1"/>
              <a:t>db.companies.insert</a:t>
            </a:r>
            <a:r>
              <a:rPr lang="en-US" dirty="0"/>
              <a:t>({</a:t>
            </a:r>
            <a:r>
              <a:rPr lang="en-US" dirty="0" err="1"/>
              <a:t>Company:"AMIS",Event:"MongoDB</a:t>
            </a:r>
            <a:r>
              <a:rPr lang="en-US" dirty="0"/>
              <a:t> Workshop</a:t>
            </a:r>
            <a:r>
              <a:rPr lang="en-US" dirty="0" smtClean="0"/>
              <a:t>"})</a:t>
            </a:r>
          </a:p>
          <a:p>
            <a:r>
              <a:rPr lang="en-US" dirty="0" err="1"/>
              <a:t>db.companies.update</a:t>
            </a:r>
            <a:r>
              <a:rPr lang="en-US" dirty="0"/>
              <a:t>({</a:t>
            </a:r>
            <a:r>
              <a:rPr lang="en-US" dirty="0" err="1"/>
              <a:t>Company:"AMIS</a:t>
            </a:r>
            <a:r>
              <a:rPr lang="en-US" dirty="0"/>
              <a:t>"},{$set: {Location:"</a:t>
            </a:r>
            <a:r>
              <a:rPr lang="en-US" dirty="0" err="1"/>
              <a:t>Nieuwegein</a:t>
            </a:r>
            <a:r>
              <a:rPr lang="en-US" dirty="0" smtClean="0"/>
              <a:t>"}})</a:t>
            </a:r>
          </a:p>
          <a:p>
            <a:r>
              <a:rPr lang="en-US" dirty="0" err="1" smtClean="0"/>
              <a:t>Geen</a:t>
            </a:r>
            <a:r>
              <a:rPr lang="en-US" dirty="0" smtClean="0"/>
              <a:t> commit! </a:t>
            </a:r>
            <a:r>
              <a:rPr lang="en-US" dirty="0" err="1" smtClean="0"/>
              <a:t>Ofwel</a:t>
            </a:r>
            <a:r>
              <a:rPr lang="en-US" dirty="0" smtClean="0"/>
              <a:t>, </a:t>
            </a:r>
            <a:r>
              <a:rPr lang="en-US" dirty="0" err="1" smtClean="0"/>
              <a:t>autocommit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96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crud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/>
          </a:bodyPr>
          <a:lstStyle/>
          <a:p>
            <a:r>
              <a:rPr lang="nl-NL" dirty="0" err="1"/>
              <a:t>db.companies.remove</a:t>
            </a:r>
            <a:r>
              <a:rPr lang="nl-NL" dirty="0"/>
              <a:t>({"Company" : "AMIS</a:t>
            </a:r>
            <a:r>
              <a:rPr lang="nl-NL" dirty="0" smtClean="0"/>
              <a:t>"})</a:t>
            </a:r>
            <a:endParaRPr lang="nl-NL" dirty="0"/>
          </a:p>
          <a:p>
            <a:r>
              <a:rPr lang="nl-NL" dirty="0"/>
              <a:t>$</a:t>
            </a:r>
            <a:r>
              <a:rPr lang="nl-NL" dirty="0" err="1"/>
              <a:t>unset</a:t>
            </a:r>
            <a:r>
              <a:rPr lang="nl-NL" dirty="0"/>
              <a:t> -&gt; Om een veld uit een document te verwijderen.</a:t>
            </a:r>
          </a:p>
          <a:p>
            <a:r>
              <a:rPr lang="nl-NL" dirty="0"/>
              <a:t>$</a:t>
            </a:r>
            <a:r>
              <a:rPr lang="nl-NL" dirty="0" err="1"/>
              <a:t>inc</a:t>
            </a:r>
            <a:r>
              <a:rPr lang="nl-NL" dirty="0"/>
              <a:t> -&gt; om een numeriek veld te verhogen met een bepaalde </a:t>
            </a:r>
            <a:r>
              <a:rPr lang="nl-NL" dirty="0" smtClean="0"/>
              <a:t>waarde. Als </a:t>
            </a:r>
            <a:r>
              <a:rPr lang="nl-NL" dirty="0"/>
              <a:t>het veld niet bestaat wordt het toegevoegd (met de waarde van de verhoging)</a:t>
            </a:r>
          </a:p>
          <a:p>
            <a:r>
              <a:rPr lang="nl-NL" dirty="0"/>
              <a:t>$push -&gt; Om een waarde aan een array toe te voegen.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263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Indexing</a:t>
            </a:r>
            <a:r>
              <a:rPr lang="nl-NL" dirty="0" smtClean="0"/>
              <a:t>, </a:t>
            </a:r>
            <a:r>
              <a:rPr lang="nl-NL" dirty="0" err="1" smtClean="0"/>
              <a:t>explain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/>
          </a:bodyPr>
          <a:lstStyle/>
          <a:p>
            <a:r>
              <a:rPr lang="nl-NL" dirty="0" smtClean="0"/>
              <a:t>_</a:t>
            </a:r>
            <a:r>
              <a:rPr lang="nl-NL" dirty="0" err="1" smtClean="0"/>
              <a:t>Id</a:t>
            </a:r>
            <a:r>
              <a:rPr lang="nl-NL" dirty="0" smtClean="0"/>
              <a:t> altijd geïndexeerd en </a:t>
            </a:r>
            <a:r>
              <a:rPr lang="nl-NL" dirty="0" err="1" smtClean="0"/>
              <a:t>unique</a:t>
            </a:r>
            <a:endParaRPr lang="nl-NL" dirty="0" smtClean="0"/>
          </a:p>
          <a:p>
            <a:r>
              <a:rPr lang="nl-NL" dirty="0" smtClean="0"/>
              <a:t>Indexen helpen bij zoeken</a:t>
            </a:r>
          </a:p>
          <a:p>
            <a:r>
              <a:rPr lang="nl-NL" dirty="0" smtClean="0"/>
              <a:t>Indexen mogen compound zijn, </a:t>
            </a:r>
            <a:r>
              <a:rPr lang="nl-NL" dirty="0" err="1" smtClean="0"/>
              <a:t>dwz</a:t>
            </a:r>
            <a:r>
              <a:rPr lang="nl-NL" dirty="0" smtClean="0"/>
              <a:t> op meerdere </a:t>
            </a:r>
            <a:r>
              <a:rPr lang="nl-NL" dirty="0" err="1" smtClean="0"/>
              <a:t>keys</a:t>
            </a:r>
            <a:r>
              <a:rPr lang="nl-NL" dirty="0" smtClean="0"/>
              <a:t> gecombineerd, bv index op </a:t>
            </a:r>
            <a:r>
              <a:rPr lang="nl-NL" dirty="0" err="1" smtClean="0"/>
              <a:t>woonplaats+leeftijd</a:t>
            </a:r>
            <a:endParaRPr lang="nl-NL" dirty="0" smtClean="0"/>
          </a:p>
          <a:p>
            <a:r>
              <a:rPr lang="en-US" dirty="0" err="1"/>
              <a:t>db.user.find</a:t>
            </a:r>
            <a:r>
              <a:rPr lang="en-US" dirty="0"/>
              <a:t>().sort({ </a:t>
            </a:r>
            <a:r>
              <a:rPr lang="en-US" dirty="0" smtClean="0"/>
              <a:t>woonplaats:1</a:t>
            </a:r>
            <a:r>
              <a:rPr lang="en-US" dirty="0"/>
              <a:t>, </a:t>
            </a:r>
            <a:r>
              <a:rPr lang="en-US" dirty="0" err="1" smtClean="0"/>
              <a:t>leeftijd</a:t>
            </a:r>
            <a:r>
              <a:rPr lang="en-US" dirty="0" smtClean="0"/>
              <a:t>: -1 }) De -1 </a:t>
            </a:r>
            <a:r>
              <a:rPr lang="en-US" dirty="0" err="1" smtClean="0"/>
              <a:t>betekent</a:t>
            </a:r>
            <a:r>
              <a:rPr lang="en-US" dirty="0" smtClean="0"/>
              <a:t> </a:t>
            </a:r>
            <a:r>
              <a:rPr lang="en-US" dirty="0" err="1" smtClean="0"/>
              <a:t>aflopend</a:t>
            </a:r>
            <a:r>
              <a:rPr lang="en-US" dirty="0" smtClean="0"/>
              <a:t> </a:t>
            </a:r>
            <a:r>
              <a:rPr lang="en-US" dirty="0" err="1" smtClean="0"/>
              <a:t>geïndexeerd</a:t>
            </a:r>
            <a:r>
              <a:rPr lang="en-US" dirty="0" smtClean="0"/>
              <a:t>.</a:t>
            </a:r>
            <a:endParaRPr lang="nl-NL" dirty="0" smtClean="0"/>
          </a:p>
          <a:p>
            <a:r>
              <a:rPr lang="nl-NL" dirty="0" smtClean="0"/>
              <a:t>Resultaten rechtstreeks uit index indien mogelijk (fat </a:t>
            </a:r>
            <a:r>
              <a:rPr lang="nl-NL" dirty="0" err="1" smtClean="0"/>
              <a:t>indexes</a:t>
            </a:r>
            <a:r>
              <a:rPr lang="nl-NL" dirty="0"/>
              <a:t> </a:t>
            </a:r>
            <a:r>
              <a:rPr lang="nl-NL" dirty="0" smtClean="0"/>
              <a:t>in SQL)</a:t>
            </a:r>
          </a:p>
          <a:p>
            <a:r>
              <a:rPr lang="nl-NL" dirty="0" err="1" smtClean="0"/>
              <a:t>db.user.find</a:t>
            </a:r>
            <a:r>
              <a:rPr lang="nl-NL" dirty="0" smtClean="0"/>
              <a:t>({</a:t>
            </a:r>
            <a:r>
              <a:rPr lang="nl-NL" dirty="0" err="1" smtClean="0"/>
              <a:t>woonplaats:”Zoetermeer</a:t>
            </a:r>
            <a:r>
              <a:rPr lang="nl-NL" dirty="0" smtClean="0"/>
              <a:t>”}).</a:t>
            </a:r>
            <a:r>
              <a:rPr lang="nl-NL" dirty="0" err="1" smtClean="0"/>
              <a:t>explain</a:t>
            </a:r>
            <a:r>
              <a:rPr lang="nl-NL" dirty="0" smtClean="0"/>
              <a:t>(“</a:t>
            </a:r>
            <a:r>
              <a:rPr lang="nl-NL" dirty="0" err="1" smtClean="0"/>
              <a:t>executionStats</a:t>
            </a:r>
            <a:r>
              <a:rPr lang="nl-NL" dirty="0" smtClean="0"/>
              <a:t>”) geeft een goed overzicht van het gevolgde plan</a:t>
            </a:r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92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 sets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1798320"/>
            <a:ext cx="11958638" cy="6528209"/>
          </a:xfrm>
        </p:spPr>
        <p:txBody>
          <a:bodyPr/>
          <a:lstStyle/>
          <a:p>
            <a:r>
              <a:rPr lang="en-US" dirty="0" smtClean="0"/>
              <a:t>Replica sets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gedupliceerde</a:t>
            </a:r>
            <a:r>
              <a:rPr lang="en-US" dirty="0" smtClean="0"/>
              <a:t> collections</a:t>
            </a:r>
          </a:p>
          <a:p>
            <a:r>
              <a:rPr lang="en-US" dirty="0" err="1" smtClean="0"/>
              <a:t>Beveilliging</a:t>
            </a:r>
            <a:r>
              <a:rPr lang="en-US" dirty="0" smtClean="0"/>
              <a:t> </a:t>
            </a:r>
            <a:r>
              <a:rPr lang="en-US" dirty="0" err="1" smtClean="0"/>
              <a:t>tegen</a:t>
            </a:r>
            <a:r>
              <a:rPr lang="en-US" dirty="0" smtClean="0"/>
              <a:t> </a:t>
            </a:r>
            <a:r>
              <a:rPr lang="en-US" dirty="0" err="1" smtClean="0"/>
              <a:t>uitval</a:t>
            </a:r>
            <a:endParaRPr lang="en-US" dirty="0" smtClean="0"/>
          </a:p>
          <a:p>
            <a:r>
              <a:rPr lang="en-US" dirty="0" smtClean="0"/>
              <a:t>De members </a:t>
            </a:r>
            <a:r>
              <a:rPr lang="en-US" dirty="0" err="1" smtClean="0"/>
              <a:t>besluiten</a:t>
            </a:r>
            <a:r>
              <a:rPr lang="en-US" dirty="0" smtClean="0"/>
              <a:t> </a:t>
            </a:r>
            <a:r>
              <a:rPr lang="en-US" dirty="0" err="1" smtClean="0"/>
              <a:t>onderling</a:t>
            </a:r>
            <a:r>
              <a:rPr lang="en-US" dirty="0" smtClean="0"/>
              <a:t> </a:t>
            </a:r>
            <a:r>
              <a:rPr lang="en-US" dirty="0" err="1" smtClean="0"/>
              <a:t>welk</a:t>
            </a:r>
            <a:r>
              <a:rPr lang="en-US" dirty="0" smtClean="0"/>
              <a:t> member primary is. </a:t>
            </a:r>
            <a:r>
              <a:rPr lang="en-US" dirty="0" err="1" smtClean="0"/>
              <a:t>Alleen</a:t>
            </a:r>
            <a:r>
              <a:rPr lang="en-US" dirty="0" smtClean="0"/>
              <a:t> </a:t>
            </a:r>
            <a:r>
              <a:rPr lang="en-US" dirty="0" err="1" smtClean="0"/>
              <a:t>daarop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DML </a:t>
            </a:r>
            <a:r>
              <a:rPr lang="en-US" dirty="0" err="1" smtClean="0"/>
              <a:t>plaatsvinden</a:t>
            </a:r>
            <a:endParaRPr lang="en-US" dirty="0" smtClean="0"/>
          </a:p>
          <a:p>
            <a:r>
              <a:rPr lang="en-US" dirty="0" err="1" smtClean="0"/>
              <a:t>Altijd</a:t>
            </a:r>
            <a:r>
              <a:rPr lang="en-US" dirty="0" smtClean="0"/>
              <a:t> </a:t>
            </a:r>
            <a:r>
              <a:rPr lang="en-US" dirty="0" err="1" smtClean="0"/>
              <a:t>oneven</a:t>
            </a:r>
            <a:r>
              <a:rPr lang="en-US" dirty="0" smtClean="0"/>
              <a:t> </a:t>
            </a:r>
            <a:r>
              <a:rPr lang="en-US" dirty="0" err="1" smtClean="0"/>
              <a:t>aantal</a:t>
            </a:r>
            <a:r>
              <a:rPr lang="en-US" dirty="0" smtClean="0"/>
              <a:t> members, </a:t>
            </a:r>
            <a:r>
              <a:rPr lang="en-US" dirty="0" err="1" smtClean="0"/>
              <a:t>eventueel</a:t>
            </a:r>
            <a:r>
              <a:rPr lang="en-US" dirty="0" smtClean="0"/>
              <a:t> </a:t>
            </a:r>
            <a:r>
              <a:rPr lang="en-US" dirty="0" err="1" smtClean="0"/>
              <a:t>mbv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arbiter</a:t>
            </a:r>
            <a:endParaRPr lang="en-US" dirty="0"/>
          </a:p>
          <a:p>
            <a:r>
              <a:rPr lang="en-US" dirty="0" smtClean="0"/>
              <a:t>Secondary members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wel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select </a:t>
            </a:r>
            <a:r>
              <a:rPr lang="en-US" dirty="0" err="1" smtClean="0"/>
              <a:t>gebruikt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, </a:t>
            </a:r>
            <a:r>
              <a:rPr lang="en-US" dirty="0" err="1" smtClean="0"/>
              <a:t>als</a:t>
            </a:r>
            <a:r>
              <a:rPr lang="en-US" dirty="0" smtClean="0"/>
              <a:t> je </a:t>
            </a:r>
            <a:r>
              <a:rPr lang="en-US" dirty="0" err="1" smtClean="0"/>
              <a:t>eerst</a:t>
            </a:r>
            <a:r>
              <a:rPr lang="en-US" dirty="0" smtClean="0"/>
              <a:t> </a:t>
            </a:r>
            <a:r>
              <a:rPr lang="en-US" dirty="0" err="1" smtClean="0"/>
              <a:t>slaveOk</a:t>
            </a:r>
            <a:r>
              <a:rPr lang="en-US" dirty="0" smtClean="0"/>
              <a:t>() </a:t>
            </a:r>
            <a:r>
              <a:rPr lang="en-US" dirty="0" err="1" smtClean="0"/>
              <a:t>ingeeft</a:t>
            </a:r>
            <a:endParaRPr lang="en-US" dirty="0" smtClean="0"/>
          </a:p>
          <a:p>
            <a:r>
              <a:rPr lang="en-US" dirty="0" smtClean="0"/>
              <a:t>Mogen op </a:t>
            </a:r>
            <a:r>
              <a:rPr lang="en-US" dirty="0" err="1" smtClean="0"/>
              <a:t>dezelfde</a:t>
            </a:r>
            <a:r>
              <a:rPr lang="en-US" dirty="0" smtClean="0"/>
              <a:t> host </a:t>
            </a:r>
            <a:r>
              <a:rPr lang="en-US" dirty="0" err="1" smtClean="0"/>
              <a:t>draaien</a:t>
            </a:r>
            <a:r>
              <a:rPr lang="en-US" dirty="0" smtClean="0"/>
              <a:t>, </a:t>
            </a:r>
            <a:r>
              <a:rPr lang="en-US" dirty="0" err="1" smtClean="0"/>
              <a:t>mogen</a:t>
            </a:r>
            <a:r>
              <a:rPr lang="en-US" dirty="0" smtClean="0"/>
              <a:t> </a:t>
            </a:r>
            <a:r>
              <a:rPr lang="en-US" dirty="0" err="1" smtClean="0"/>
              <a:t>ook</a:t>
            </a:r>
            <a:r>
              <a:rPr lang="en-US" dirty="0" smtClean="0"/>
              <a:t> op </a:t>
            </a:r>
            <a:r>
              <a:rPr lang="en-US" dirty="0" err="1" smtClean="0"/>
              <a:t>verschillende</a:t>
            </a:r>
            <a:r>
              <a:rPr lang="en-US" dirty="0" smtClean="0"/>
              <a:t> hosts </a:t>
            </a:r>
            <a:r>
              <a:rPr lang="en-US" dirty="0" err="1" smtClean="0"/>
              <a:t>draaien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writeConcern</a:t>
            </a:r>
            <a:r>
              <a:rPr lang="en-US" dirty="0" smtClean="0"/>
              <a:t>: Je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expliciet</a:t>
            </a:r>
            <a:r>
              <a:rPr lang="en-US" dirty="0" smtClean="0"/>
              <a:t> </a:t>
            </a:r>
            <a:r>
              <a:rPr lang="en-US" dirty="0" err="1" smtClean="0"/>
              <a:t>aangeven</a:t>
            </a:r>
            <a:r>
              <a:rPr lang="en-US" dirty="0" smtClean="0"/>
              <a:t> op </a:t>
            </a:r>
            <a:r>
              <a:rPr lang="en-US" dirty="0" err="1" smtClean="0"/>
              <a:t>hoeveel</a:t>
            </a:r>
            <a:r>
              <a:rPr lang="en-US" dirty="0" smtClean="0"/>
              <a:t> members je DML </a:t>
            </a:r>
            <a:r>
              <a:rPr lang="en-US" dirty="0" err="1" smtClean="0"/>
              <a:t>uitgevoerd</a:t>
            </a:r>
            <a:r>
              <a:rPr lang="en-US" dirty="0" smtClean="0"/>
              <a:t> </a:t>
            </a:r>
            <a:r>
              <a:rPr lang="en-US" dirty="0" err="1" smtClean="0"/>
              <a:t>moet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voor</a:t>
            </a:r>
            <a:r>
              <a:rPr lang="en-US" dirty="0" smtClean="0"/>
              <a:t> je </a:t>
            </a:r>
            <a:r>
              <a:rPr lang="en-US" dirty="0" err="1" smtClean="0"/>
              <a:t>je</a:t>
            </a:r>
            <a:r>
              <a:rPr lang="en-US" dirty="0" smtClean="0"/>
              <a:t> prompt </a:t>
            </a:r>
            <a:r>
              <a:rPr lang="en-US" dirty="0" err="1" smtClean="0"/>
              <a:t>terug</a:t>
            </a:r>
            <a:r>
              <a:rPr lang="en-US" dirty="0" smtClean="0"/>
              <a:t> </a:t>
            </a:r>
            <a:r>
              <a:rPr lang="en-US" dirty="0" err="1" smtClean="0"/>
              <a:t>krijgt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13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133600"/>
            <a:ext cx="11958638" cy="6192929"/>
          </a:xfrm>
        </p:spPr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hard = splinter</a:t>
            </a:r>
          </a:p>
          <a:p>
            <a:r>
              <a:rPr lang="en-US" dirty="0"/>
              <a:t>R</a:t>
            </a:r>
            <a:r>
              <a:rPr lang="en-US" dirty="0" smtClean="0"/>
              <a:t>ange based partitioning</a:t>
            </a:r>
          </a:p>
          <a:p>
            <a:r>
              <a:rPr lang="en-US" dirty="0" err="1" smtClean="0"/>
              <a:t>Altijd</a:t>
            </a:r>
            <a:r>
              <a:rPr lang="en-US" dirty="0" smtClean="0"/>
              <a:t> index </a:t>
            </a:r>
            <a:r>
              <a:rPr lang="en-US" dirty="0" err="1" smtClean="0"/>
              <a:t>nodig</a:t>
            </a:r>
            <a:r>
              <a:rPr lang="en-US" dirty="0" smtClean="0"/>
              <a:t> op de shard key. </a:t>
            </a:r>
            <a:r>
              <a:rPr lang="en-US" dirty="0" err="1" smtClean="0"/>
              <a:t>Hoeft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 unique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err="1" smtClean="0"/>
              <a:t>Iedere</a:t>
            </a:r>
            <a:r>
              <a:rPr lang="en-US" dirty="0" smtClean="0"/>
              <a:t> shard is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proces</a:t>
            </a:r>
            <a:r>
              <a:rPr lang="en-US" dirty="0" smtClean="0"/>
              <a:t>.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voorkeur</a:t>
            </a:r>
            <a:r>
              <a:rPr lang="en-US" dirty="0" smtClean="0"/>
              <a:t> </a:t>
            </a:r>
            <a:r>
              <a:rPr lang="en-US" dirty="0" err="1" smtClean="0"/>
              <a:t>ieder</a:t>
            </a:r>
            <a:r>
              <a:rPr lang="en-US" dirty="0" smtClean="0"/>
              <a:t> </a:t>
            </a:r>
            <a:r>
              <a:rPr lang="en-US" dirty="0" err="1" smtClean="0"/>
              <a:t>proces</a:t>
            </a:r>
            <a:r>
              <a:rPr lang="en-US" dirty="0" smtClean="0"/>
              <a:t> </a:t>
            </a:r>
            <a:r>
              <a:rPr lang="en-US" dirty="0" err="1" smtClean="0"/>
              <a:t>zijn</a:t>
            </a:r>
            <a:r>
              <a:rPr lang="en-US" dirty="0" smtClean="0"/>
              <a:t> </a:t>
            </a:r>
            <a:r>
              <a:rPr lang="en-US" dirty="0" err="1" smtClean="0"/>
              <a:t>eigen</a:t>
            </a:r>
            <a:r>
              <a:rPr lang="en-US" dirty="0" smtClean="0"/>
              <a:t> host.</a:t>
            </a:r>
          </a:p>
          <a:p>
            <a:r>
              <a:rPr lang="en-US" dirty="0" smtClean="0"/>
              <a:t>Scale out </a:t>
            </a:r>
            <a:r>
              <a:rPr lang="en-US" dirty="0" err="1" smtClean="0"/>
              <a:t>proces</a:t>
            </a:r>
            <a:endParaRPr lang="en-US" dirty="0" smtClean="0"/>
          </a:p>
          <a:p>
            <a:r>
              <a:rPr lang="en-US" dirty="0" smtClean="0"/>
              <a:t>Metadata </a:t>
            </a:r>
            <a:r>
              <a:rPr lang="en-US" dirty="0" err="1" smtClean="0"/>
              <a:t>staat</a:t>
            </a:r>
            <a:r>
              <a:rPr lang="en-US" dirty="0" smtClean="0"/>
              <a:t> in </a:t>
            </a:r>
            <a:r>
              <a:rPr lang="en-US" dirty="0" err="1" smtClean="0"/>
              <a:t>aparte</a:t>
            </a:r>
            <a:r>
              <a:rPr lang="en-US" dirty="0" smtClean="0"/>
              <a:t> </a:t>
            </a:r>
            <a:r>
              <a:rPr lang="en-US" dirty="0" err="1" smtClean="0"/>
              <a:t>config</a:t>
            </a:r>
            <a:r>
              <a:rPr lang="en-US" dirty="0" smtClean="0"/>
              <a:t> db. Typically 3 </a:t>
            </a:r>
            <a:r>
              <a:rPr lang="en-US" dirty="0" err="1" smtClean="0"/>
              <a:t>stuks</a:t>
            </a:r>
            <a:r>
              <a:rPr lang="en-US" dirty="0" smtClean="0"/>
              <a:t>.</a:t>
            </a:r>
          </a:p>
          <a:p>
            <a:r>
              <a:rPr lang="en-US" dirty="0" smtClean="0"/>
              <a:t>Clients </a:t>
            </a:r>
            <a:r>
              <a:rPr lang="en-US" dirty="0" err="1" smtClean="0"/>
              <a:t>verbinden</a:t>
            </a:r>
            <a:r>
              <a:rPr lang="en-US" dirty="0" smtClean="0"/>
              <a:t> met </a:t>
            </a:r>
            <a:r>
              <a:rPr lang="en-US" dirty="0" err="1" smtClean="0"/>
              <a:t>een</a:t>
            </a:r>
            <a:r>
              <a:rPr lang="en-US" dirty="0" smtClean="0"/>
              <a:t> mongos server. </a:t>
            </a:r>
            <a:r>
              <a:rPr lang="en-US" dirty="0" err="1" smtClean="0"/>
              <a:t>Dat</a:t>
            </a:r>
            <a:r>
              <a:rPr lang="en-US" dirty="0" smtClean="0"/>
              <a:t> is </a:t>
            </a:r>
            <a:r>
              <a:rPr lang="en-US" dirty="0" err="1" smtClean="0"/>
              <a:t>een</a:t>
            </a:r>
            <a:r>
              <a:rPr lang="en-US" dirty="0" smtClean="0"/>
              <a:t> instance </a:t>
            </a:r>
            <a:r>
              <a:rPr lang="en-US" dirty="0" err="1" smtClean="0"/>
              <a:t>zonder</a:t>
            </a:r>
            <a:r>
              <a:rPr lang="en-US" dirty="0" smtClean="0"/>
              <a:t> database die </a:t>
            </a:r>
            <a:r>
              <a:rPr lang="en-US" dirty="0" err="1" smtClean="0"/>
              <a:t>uit</a:t>
            </a:r>
            <a:r>
              <a:rPr lang="en-US" dirty="0" smtClean="0"/>
              <a:t> de </a:t>
            </a:r>
            <a:r>
              <a:rPr lang="en-US" dirty="0" err="1" smtClean="0"/>
              <a:t>config</a:t>
            </a:r>
            <a:r>
              <a:rPr lang="en-US" dirty="0" smtClean="0"/>
              <a:t> </a:t>
            </a:r>
            <a:r>
              <a:rPr lang="en-US" dirty="0" err="1" smtClean="0"/>
              <a:t>haalt</a:t>
            </a:r>
            <a:r>
              <a:rPr lang="en-US" dirty="0" smtClean="0"/>
              <a:t> </a:t>
            </a:r>
            <a:r>
              <a:rPr lang="en-US" dirty="0" err="1" smtClean="0"/>
              <a:t>waar</a:t>
            </a:r>
            <a:r>
              <a:rPr lang="en-US" dirty="0" smtClean="0"/>
              <a:t> de data </a:t>
            </a:r>
            <a:r>
              <a:rPr lang="en-US" dirty="0" err="1" smtClean="0"/>
              <a:t>zich</a:t>
            </a:r>
            <a:r>
              <a:rPr lang="en-US" dirty="0" smtClean="0"/>
              <a:t> </a:t>
            </a:r>
            <a:r>
              <a:rPr lang="en-US" dirty="0" err="1" smtClean="0"/>
              <a:t>bevindt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Iedere</a:t>
            </a:r>
            <a:r>
              <a:rPr lang="en-US" dirty="0" smtClean="0"/>
              <a:t> shard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bestaan</a:t>
            </a:r>
            <a:r>
              <a:rPr lang="en-US" dirty="0" smtClean="0"/>
              <a:t> </a:t>
            </a:r>
            <a:r>
              <a:rPr lang="en-US" dirty="0" err="1" smtClean="0"/>
              <a:t>uit</a:t>
            </a:r>
            <a:r>
              <a:rPr lang="en-US" dirty="0" smtClean="0"/>
              <a:t> replica sets.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25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sharding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133600"/>
            <a:ext cx="11958638" cy="6192929"/>
          </a:xfrm>
        </p:spPr>
        <p:txBody>
          <a:bodyPr/>
          <a:lstStyle/>
          <a:p>
            <a:r>
              <a:rPr lang="en-US" dirty="0" smtClean="0"/>
              <a:t>Data </a:t>
            </a:r>
            <a:r>
              <a:rPr lang="en-US" dirty="0" err="1" smtClean="0"/>
              <a:t>verdeelt</a:t>
            </a:r>
            <a:r>
              <a:rPr lang="en-US" dirty="0" smtClean="0"/>
              <a:t> </a:t>
            </a:r>
            <a:r>
              <a:rPr lang="en-US" dirty="0" err="1" smtClean="0"/>
              <a:t>zichzelf</a:t>
            </a:r>
            <a:r>
              <a:rPr lang="en-US" dirty="0" smtClean="0"/>
              <a:t> over chunks.</a:t>
            </a:r>
          </a:p>
          <a:p>
            <a:r>
              <a:rPr lang="en-US" dirty="0" smtClean="0"/>
              <a:t>Chunks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splitten</a:t>
            </a:r>
            <a:r>
              <a:rPr lang="en-US" dirty="0" smtClean="0"/>
              <a:t> </a:t>
            </a:r>
            <a:r>
              <a:rPr lang="en-US" dirty="0" err="1" smtClean="0"/>
              <a:t>wanneer</a:t>
            </a:r>
            <a:r>
              <a:rPr lang="en-US" dirty="0" smtClean="0"/>
              <a:t> </a:t>
            </a:r>
            <a:r>
              <a:rPr lang="en-US" dirty="0" err="1" smtClean="0"/>
              <a:t>ze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groot</a:t>
            </a:r>
            <a:r>
              <a:rPr lang="en-US" dirty="0" smtClean="0"/>
              <a:t> </a:t>
            </a:r>
            <a:r>
              <a:rPr lang="en-US" dirty="0" err="1" smtClean="0"/>
              <a:t>worden</a:t>
            </a:r>
            <a:r>
              <a:rPr lang="en-US" dirty="0" smtClean="0"/>
              <a:t> (typically 100MB maar is </a:t>
            </a:r>
            <a:r>
              <a:rPr lang="en-US" dirty="0" err="1" smtClean="0"/>
              <a:t>aan</a:t>
            </a:r>
            <a:r>
              <a:rPr lang="en-US" dirty="0" smtClean="0"/>
              <a:t>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passen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smtClean="0"/>
              <a:t> wens)</a:t>
            </a:r>
            <a:endParaRPr lang="en-US" dirty="0" smtClean="0"/>
          </a:p>
          <a:p>
            <a:r>
              <a:rPr lang="en-US" dirty="0" smtClean="0"/>
              <a:t>Chunks </a:t>
            </a:r>
            <a:r>
              <a:rPr lang="en-US" dirty="0" err="1" smtClean="0"/>
              <a:t>kunnen</a:t>
            </a:r>
            <a:r>
              <a:rPr lang="en-US" dirty="0" smtClean="0"/>
              <a:t> </a:t>
            </a:r>
            <a:r>
              <a:rPr lang="en-US" dirty="0" err="1" smtClean="0"/>
              <a:t>migraten</a:t>
            </a:r>
            <a:r>
              <a:rPr lang="en-US" dirty="0" smtClean="0"/>
              <a:t> </a:t>
            </a:r>
            <a:r>
              <a:rPr lang="en-US" dirty="0" err="1" smtClean="0"/>
              <a:t>naar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andere</a:t>
            </a:r>
            <a:r>
              <a:rPr lang="en-US" dirty="0" smtClean="0"/>
              <a:t> chard. Mongo </a:t>
            </a:r>
            <a:r>
              <a:rPr lang="en-US" dirty="0" err="1" smtClean="0"/>
              <a:t>streeft</a:t>
            </a:r>
            <a:r>
              <a:rPr lang="en-US" dirty="0" smtClean="0"/>
              <a:t> </a:t>
            </a:r>
            <a:r>
              <a:rPr lang="en-US" dirty="0" err="1" smtClean="0"/>
              <a:t>ernaar</a:t>
            </a:r>
            <a:r>
              <a:rPr lang="en-US" dirty="0" smtClean="0"/>
              <a:t> </a:t>
            </a:r>
            <a:r>
              <a:rPr lang="en-US" dirty="0" err="1" smtClean="0"/>
              <a:t>elke</a:t>
            </a:r>
            <a:r>
              <a:rPr lang="en-US" dirty="0" smtClean="0"/>
              <a:t> shard </a:t>
            </a:r>
            <a:r>
              <a:rPr lang="en-US" dirty="0" err="1" smtClean="0"/>
              <a:t>evenveel</a:t>
            </a:r>
            <a:r>
              <a:rPr lang="en-US" dirty="0" smtClean="0"/>
              <a:t> chunks </a:t>
            </a:r>
            <a:r>
              <a:rPr lang="en-US" dirty="0" err="1" smtClean="0"/>
              <a:t>te</a:t>
            </a:r>
            <a:r>
              <a:rPr lang="en-US" dirty="0" smtClean="0"/>
              <a:t> </a:t>
            </a:r>
            <a:r>
              <a:rPr lang="en-US" dirty="0" err="1" smtClean="0"/>
              <a:t>laten</a:t>
            </a:r>
            <a:r>
              <a:rPr lang="en-US" dirty="0" smtClean="0"/>
              <a:t> </a:t>
            </a:r>
            <a:r>
              <a:rPr lang="en-US" dirty="0" err="1" smtClean="0"/>
              <a:t>hebben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Tijdens</a:t>
            </a:r>
            <a:r>
              <a:rPr lang="en-US" dirty="0" smtClean="0"/>
              <a:t> migration </a:t>
            </a:r>
            <a:r>
              <a:rPr lang="en-US" dirty="0" err="1" smtClean="0"/>
              <a:t>kan</a:t>
            </a:r>
            <a:r>
              <a:rPr lang="en-US" dirty="0" smtClean="0"/>
              <a:t> DML </a:t>
            </a:r>
            <a:r>
              <a:rPr lang="en-US" dirty="0" err="1" smtClean="0"/>
              <a:t>gewoon</a:t>
            </a:r>
            <a:r>
              <a:rPr lang="en-US" dirty="0" smtClean="0"/>
              <a:t> </a:t>
            </a:r>
            <a:r>
              <a:rPr lang="en-US" dirty="0" err="1" smtClean="0"/>
              <a:t>doorgaan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30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Backup</a:t>
            </a:r>
            <a:r>
              <a:rPr lang="nl-NL" dirty="0" smtClean="0"/>
              <a:t> &amp; </a:t>
            </a:r>
            <a:r>
              <a:rPr lang="nl-NL" dirty="0" err="1" smtClean="0"/>
              <a:t>restore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1996440"/>
            <a:ext cx="11958638" cy="6330089"/>
          </a:xfrm>
        </p:spPr>
        <p:txBody>
          <a:bodyPr/>
          <a:lstStyle/>
          <a:p>
            <a:r>
              <a:rPr lang="en-US" dirty="0" smtClean="0"/>
              <a:t>Backup met </a:t>
            </a:r>
            <a:r>
              <a:rPr lang="en-US" dirty="0" err="1" smtClean="0"/>
              <a:t>mongodump</a:t>
            </a:r>
            <a:endParaRPr lang="en-US" dirty="0" smtClean="0"/>
          </a:p>
          <a:p>
            <a:r>
              <a:rPr lang="en-US" dirty="0" err="1" smtClean="0"/>
              <a:t>Creëert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dump directory met </a:t>
            </a:r>
            <a:r>
              <a:rPr lang="en-US" dirty="0" err="1" smtClean="0"/>
              <a:t>daaronder</a:t>
            </a:r>
            <a:r>
              <a:rPr lang="en-US" dirty="0" smtClean="0"/>
              <a:t> </a:t>
            </a:r>
            <a:r>
              <a:rPr lang="en-US" dirty="0" err="1" smtClean="0"/>
              <a:t>een</a:t>
            </a:r>
            <a:r>
              <a:rPr lang="en-US" dirty="0" smtClean="0"/>
              <a:t> directory per database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plaatst</a:t>
            </a:r>
            <a:r>
              <a:rPr lang="en-US" dirty="0" smtClean="0"/>
              <a:t> </a:t>
            </a:r>
            <a:r>
              <a:rPr lang="en-US" dirty="0" err="1" smtClean="0"/>
              <a:t>daarin</a:t>
            </a:r>
            <a:r>
              <a:rPr lang="en-US" dirty="0" smtClean="0"/>
              <a:t> 1 of </a:t>
            </a:r>
            <a:r>
              <a:rPr lang="en-US" dirty="0" err="1" smtClean="0"/>
              <a:t>meerdere</a:t>
            </a:r>
            <a:r>
              <a:rPr lang="en-US" dirty="0" smtClean="0"/>
              <a:t> .</a:t>
            </a:r>
            <a:r>
              <a:rPr lang="en-US" dirty="0" err="1" smtClean="0"/>
              <a:t>bson</a:t>
            </a:r>
            <a:r>
              <a:rPr lang="en-US" dirty="0" smtClean="0"/>
              <a:t> files, </a:t>
            </a:r>
            <a:r>
              <a:rPr lang="en-US" dirty="0" err="1" smtClean="0"/>
              <a:t>een</a:t>
            </a:r>
            <a:r>
              <a:rPr lang="en-US" dirty="0" smtClean="0"/>
              <a:t> </a:t>
            </a:r>
            <a:r>
              <a:rPr lang="en-US" dirty="0" err="1" smtClean="0"/>
              <a:t>binair</a:t>
            </a:r>
            <a:r>
              <a:rPr lang="en-US" dirty="0" smtClean="0"/>
              <a:t> </a:t>
            </a:r>
            <a:r>
              <a:rPr lang="en-US" dirty="0" err="1" smtClean="0"/>
              <a:t>formaat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vanaf</a:t>
            </a:r>
            <a:r>
              <a:rPr lang="en-US" dirty="0" smtClean="0"/>
              <a:t> </a:t>
            </a:r>
            <a:r>
              <a:rPr lang="en-US" dirty="0" err="1" smtClean="0"/>
              <a:t>ieder</a:t>
            </a:r>
            <a:r>
              <a:rPr lang="en-US" dirty="0" smtClean="0"/>
              <a:t> member van </a:t>
            </a:r>
            <a:r>
              <a:rPr lang="en-US" dirty="0" err="1" smtClean="0"/>
              <a:t>een</a:t>
            </a:r>
            <a:r>
              <a:rPr lang="en-US" dirty="0" smtClean="0"/>
              <a:t> replica set. </a:t>
            </a:r>
            <a:r>
              <a:rPr lang="en-US" dirty="0" err="1" smtClean="0"/>
              <a:t>Bij</a:t>
            </a:r>
            <a:r>
              <a:rPr lang="en-US" dirty="0" smtClean="0"/>
              <a:t> </a:t>
            </a:r>
            <a:r>
              <a:rPr lang="en-US" dirty="0" err="1" smtClean="0"/>
              <a:t>voorkeur</a:t>
            </a:r>
            <a:r>
              <a:rPr lang="en-US" dirty="0" smtClean="0"/>
              <a:t> </a:t>
            </a:r>
            <a:r>
              <a:rPr lang="en-US" dirty="0" err="1" smtClean="0"/>
              <a:t>eentje</a:t>
            </a:r>
            <a:r>
              <a:rPr lang="en-US" dirty="0" smtClean="0"/>
              <a:t> die het </a:t>
            </a:r>
            <a:r>
              <a:rPr lang="en-US" dirty="0" err="1" smtClean="0"/>
              <a:t>niet</a:t>
            </a:r>
            <a:r>
              <a:rPr lang="en-US" dirty="0" smtClean="0"/>
              <a:t> </a:t>
            </a:r>
            <a:r>
              <a:rPr lang="en-US" dirty="0" err="1" smtClean="0"/>
              <a:t>druk</a:t>
            </a:r>
            <a:r>
              <a:rPr lang="en-US" dirty="0" smtClean="0"/>
              <a:t> </a:t>
            </a:r>
            <a:r>
              <a:rPr lang="en-US" dirty="0" err="1" smtClean="0"/>
              <a:t>heeft</a:t>
            </a:r>
            <a:r>
              <a:rPr lang="en-US" dirty="0" smtClean="0"/>
              <a:t>.</a:t>
            </a:r>
          </a:p>
          <a:p>
            <a:r>
              <a:rPr lang="en-US" dirty="0" smtClean="0"/>
              <a:t>Mongo </a:t>
            </a:r>
            <a:r>
              <a:rPr lang="en-US" dirty="0" err="1" smtClean="0"/>
              <a:t>kent</a:t>
            </a:r>
            <a:r>
              <a:rPr lang="en-US" dirty="0" smtClean="0"/>
              <a:t> </a:t>
            </a:r>
            <a:r>
              <a:rPr lang="en-US" dirty="0" err="1" smtClean="0"/>
              <a:t>geen</a:t>
            </a:r>
            <a:r>
              <a:rPr lang="en-US" dirty="0" smtClean="0"/>
              <a:t> transactions, </a:t>
            </a:r>
            <a:r>
              <a:rPr lang="en-US" dirty="0" err="1" smtClean="0"/>
              <a:t>dus</a:t>
            </a:r>
            <a:r>
              <a:rPr lang="en-US" dirty="0" smtClean="0"/>
              <a:t> backup is </a:t>
            </a:r>
            <a:r>
              <a:rPr lang="en-US" dirty="0" err="1" smtClean="0"/>
              <a:t>niet</a:t>
            </a:r>
            <a:r>
              <a:rPr lang="en-US" dirty="0" smtClean="0"/>
              <a:t> consistent. Het is maar </a:t>
            </a:r>
            <a:r>
              <a:rPr lang="en-US" dirty="0" err="1" smtClean="0"/>
              <a:t>afwachten</a:t>
            </a:r>
            <a:r>
              <a:rPr lang="en-US" dirty="0" smtClean="0"/>
              <a:t> wat </a:t>
            </a:r>
            <a:r>
              <a:rPr lang="en-US" dirty="0" err="1" smtClean="0"/>
              <a:t>erin</a:t>
            </a:r>
            <a:r>
              <a:rPr lang="en-US" dirty="0" smtClean="0"/>
              <a:t> </a:t>
            </a:r>
            <a:r>
              <a:rPr lang="en-US" dirty="0" err="1" smtClean="0"/>
              <a:t>staat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veel</a:t>
            </a:r>
            <a:r>
              <a:rPr lang="en-US" dirty="0" smtClean="0"/>
              <a:t> DML </a:t>
            </a:r>
            <a:r>
              <a:rPr lang="en-US" dirty="0" err="1" smtClean="0"/>
              <a:t>plaatsvindt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 </a:t>
            </a:r>
            <a:r>
              <a:rPr lang="en-US" dirty="0" err="1" smtClean="0"/>
              <a:t>tegenhanger</a:t>
            </a:r>
            <a:r>
              <a:rPr lang="en-US" dirty="0" smtClean="0"/>
              <a:t> </a:t>
            </a:r>
            <a:r>
              <a:rPr lang="en-US" dirty="0" err="1" smtClean="0"/>
              <a:t>heet</a:t>
            </a:r>
            <a:r>
              <a:rPr lang="en-US" dirty="0" smtClean="0"/>
              <a:t> </a:t>
            </a:r>
            <a:r>
              <a:rPr lang="en-US" dirty="0" err="1" smtClean="0"/>
              <a:t>mongorestore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Restore van </a:t>
            </a:r>
            <a:r>
              <a:rPr lang="en-US" dirty="0" err="1" smtClean="0"/>
              <a:t>bestaande</a:t>
            </a:r>
            <a:r>
              <a:rPr lang="en-US" dirty="0" smtClean="0"/>
              <a:t> database </a:t>
            </a:r>
            <a:r>
              <a:rPr lang="en-US" dirty="0" err="1" smtClean="0"/>
              <a:t>lukt</a:t>
            </a:r>
            <a:r>
              <a:rPr lang="en-US" dirty="0" smtClean="0"/>
              <a:t> </a:t>
            </a:r>
            <a:r>
              <a:rPr lang="en-US" dirty="0" err="1" smtClean="0"/>
              <a:t>niet</a:t>
            </a:r>
            <a:r>
              <a:rPr lang="en-US" dirty="0" smtClean="0"/>
              <a:t>: duplicate key op _id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15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18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88500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</a:t>
            </a:r>
            <a:r>
              <a:rPr lang="en-US" sz="2000" i="1" dirty="0">
                <a:latin typeface="Lucida Console" panose="020B0609040504020204" pitchFamily="49" charset="0"/>
              </a:rPr>
              <a:t>.find</a:t>
            </a:r>
            <a:r>
              <a:rPr lang="en-US" sz="2000" dirty="0">
                <a:latin typeface="Lucida Console" panose="020B0609040504020204" pitchFamily="49" charset="0"/>
              </a:rPr>
              <a:t>({},{"sort": [["area",-1</a:t>
            </a:r>
            <a:r>
              <a:rPr lang="en-US" sz="2000" dirty="0" smtClean="0">
                <a:latin typeface="Lucida Console" panose="020B0609040504020204" pitchFamily="49" charset="0"/>
              </a:rPr>
              <a:t>]]})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sz="2000" dirty="0">
                <a:latin typeface="Lucida Console" panose="020B0609040504020204" pitchFamily="49" charset="0"/>
              </a:rPr>
              <a:t>limit(20).</a:t>
            </a:r>
            <a:r>
              <a:rPr lang="en-US" sz="2000" dirty="0" err="1">
                <a:latin typeface="Lucida Console" panose="020B0609040504020204" pitchFamily="49" charset="0"/>
              </a:rPr>
              <a:t>toArray</a:t>
            </a:r>
            <a:r>
              <a:rPr lang="en-US" sz="2000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</a:t>
            </a:r>
            <a:r>
              <a:rPr lang="en-US" sz="2000" dirty="0">
                <a:latin typeface="Lucida Console" panose="020B0609040504020204" pitchFamily="49" charset="0"/>
              </a:rPr>
              <a:t>("Name of Country Four " +results[3].name+ " and size: " +results[3].area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827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5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707670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3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333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96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09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Java Driver 3.x</a:t>
            </a:r>
          </a:p>
          <a:p>
            <a:pPr lvl="1"/>
            <a:r>
              <a:rPr lang="nl-NL" dirty="0" smtClean="0"/>
              <a:t>Supports </a:t>
            </a:r>
            <a:r>
              <a:rPr lang="nl-NL" dirty="0" err="1" smtClean="0"/>
              <a:t>Synchronous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operations</a:t>
            </a:r>
          </a:p>
          <a:p>
            <a:pPr lvl="1"/>
            <a:r>
              <a:rPr lang="en-US" dirty="0">
                <a:hlinkClick r:id="rId2"/>
              </a:rPr>
              <a:t>https://docs.mongodb.com/ecosystem/drivers/java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Driver in a Java Application</a:t>
            </a:r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 in </a:t>
            </a:r>
            <a:r>
              <a:rPr lang="nl-NL" dirty="0" err="1" smtClean="0"/>
              <a:t>Maven</a:t>
            </a:r>
            <a:r>
              <a:rPr lang="nl-NL" dirty="0" smtClean="0"/>
              <a:t> pom.xml file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nl-NL" dirty="0" smtClean="0"/>
              <a:t>Library JAR file mongo-java-driver-3.4.0.jar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5539423"/>
            <a:ext cx="5739302" cy="1730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8030528"/>
            <a:ext cx="9591992" cy="146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111829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package </a:t>
            </a:r>
            <a:r>
              <a:rPr lang="en-US" sz="2000" dirty="0" err="1">
                <a:latin typeface="Lucida Console" panose="020B0609040504020204" pitchFamily="49" charset="0"/>
              </a:rPr>
              <a:t>nl.amis.mongodb.countries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java.net.UnknownHostException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com.mongodb.MongoClient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com.mongodb.client.MongoDatabase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public class </a:t>
            </a:r>
            <a:r>
              <a:rPr lang="en-US" sz="2000" dirty="0" err="1">
                <a:latin typeface="Lucida Console" panose="020B0609040504020204" pitchFamily="49" charset="0"/>
              </a:rPr>
              <a:t>AppConnect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 throws </a:t>
            </a:r>
            <a:r>
              <a:rPr lang="en-US" sz="2000" dirty="0" err="1">
                <a:latin typeface="Lucida Console" panose="020B0609040504020204" pitchFamily="49" charset="0"/>
              </a:rPr>
              <a:t>UnknownHostException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 = "127.0.0.1";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Integer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 = 27017;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= "world";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>
                <a:latin typeface="Lucida Console" panose="020B0609040504020204" pitchFamily="49" charset="0"/>
              </a:rPr>
              <a:t>new </a:t>
            </a:r>
            <a:r>
              <a:rPr lang="en-US" sz="2000" b="1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</a:t>
            </a:r>
            <a:r>
              <a:rPr lang="en-US" sz="2000" dirty="0" smtClean="0">
                <a:latin typeface="Lucida Console" panose="020B0609040504020204" pitchFamily="49" charset="0"/>
              </a:rPr>
              <a:t>server; now hook into database " </a:t>
            </a:r>
            <a:r>
              <a:rPr lang="en-US" sz="2000" dirty="0">
                <a:latin typeface="Lucida Console" panose="020B0609040504020204" pitchFamily="49" charset="0"/>
              </a:rPr>
              <a:t>+ </a:t>
            </a:r>
            <a:r>
              <a:rPr lang="en-US" sz="2000" dirty="0" err="1" smtClean="0">
                <a:latin typeface="Lucida Console" panose="020B0609040504020204" pitchFamily="49" charset="0"/>
              </a:rPr>
              <a:t>mongodbDatabase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MongoDatabase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db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 err="1">
                <a:latin typeface="Lucida Console" panose="020B0609040504020204" pitchFamily="49" charset="0"/>
              </a:rPr>
              <a:t>mongoClient.getDatabase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database " +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+ " successfully");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</a:t>
            </a:r>
            <a:r>
              <a:rPr lang="en-US" sz="2000" dirty="0">
                <a:latin typeface="Lucida Console" panose="020B0609040504020204" pitchFamily="49" charset="0"/>
              </a:rPr>
              <a:t>} finally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mongoClient.close</a:t>
            </a:r>
            <a:r>
              <a:rPr lang="en-US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("Closed </a:t>
            </a:r>
            <a:r>
              <a:rPr lang="en-US" sz="2000" dirty="0" err="1"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latin typeface="Lucida Console" panose="020B0609040504020204" pitchFamily="49" charset="0"/>
              </a:rPr>
              <a:t> connection");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org.bson.Document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com.mongodb.client.MongoCollection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... Connect to </a:t>
            </a:r>
            <a:r>
              <a:rPr lang="en-US" i="1" dirty="0" smtClean="0">
                <a:latin typeface="Lucida Console" panose="020B0609040504020204" pitchFamily="49" charset="0"/>
              </a:rPr>
              <a:t>world</a:t>
            </a:r>
            <a:r>
              <a:rPr lang="en-US" dirty="0" smtClean="0">
                <a:latin typeface="Lucida Console" panose="020B0609040504020204" pitchFamily="49" charset="0"/>
              </a:rPr>
              <a:t> database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get all documents from the countries collection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MongoCollection</a:t>
            </a:r>
            <a:r>
              <a:rPr lang="en-US" dirty="0">
                <a:latin typeface="Lucida Console" panose="020B0609040504020204" pitchFamily="49" charset="0"/>
              </a:rPr>
              <a:t>&lt;Document&gt; countries = </a:t>
            </a:r>
            <a:r>
              <a:rPr lang="en-US" dirty="0" err="1">
                <a:latin typeface="Lucida Console" panose="020B0609040504020204" pitchFamily="49" charset="0"/>
              </a:rPr>
              <a:t>db.getCollection</a:t>
            </a:r>
            <a:r>
              <a:rPr lang="en-US" dirty="0">
                <a:latin typeface="Lucida Console" panose="020B0609040504020204" pitchFamily="49" charset="0"/>
              </a:rPr>
              <a:t>("countries");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("Got collection countries  successfully");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("Number of countries: " + </a:t>
            </a:r>
            <a:r>
              <a:rPr lang="en-US" b="1" dirty="0" err="1">
                <a:latin typeface="Lucida Console" panose="020B0609040504020204" pitchFamily="49" charset="0"/>
              </a:rPr>
              <a:t>countries.count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("All countries - name and continent");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for </a:t>
            </a:r>
            <a:r>
              <a:rPr lang="en-US" dirty="0">
                <a:latin typeface="Lucida Console" panose="020B0609040504020204" pitchFamily="49" charset="0"/>
              </a:rPr>
              <a:t>(Document doc </a:t>
            </a:r>
            <a:r>
              <a:rPr lang="en-US" b="1" dirty="0">
                <a:latin typeface="Lucida Console" panose="020B0609040504020204" pitchFamily="49" charset="0"/>
              </a:rPr>
              <a:t>: </a:t>
            </a:r>
            <a:r>
              <a:rPr lang="en-US" b="1" dirty="0" err="1">
                <a:latin typeface="Lucida Console" panose="020B0609040504020204" pitchFamily="49" charset="0"/>
              </a:rPr>
              <a:t>countries.find</a:t>
            </a:r>
            <a:r>
              <a:rPr lang="en-US" b="1" dirty="0">
                <a:latin typeface="Lucida Console" panose="020B0609040504020204" pitchFamily="49" charset="0"/>
              </a:rPr>
              <a:t>()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("name") + " (" + </a:t>
            </a:r>
            <a:r>
              <a:rPr lang="en-US" dirty="0" err="1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("continent") + </a:t>
            </a:r>
            <a:r>
              <a:rPr lang="en-US" dirty="0" smtClean="0">
                <a:latin typeface="Lucida Console" panose="020B0609040504020204" pitchFamily="49" charset="0"/>
              </a:rPr>
              <a:t>")");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}//for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com.mongodb.client.model.Sorts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com.mongodb.client.model.Filters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com.mongodb.Block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... Connect to </a:t>
            </a:r>
            <a:r>
              <a:rPr lang="en-US" i="1" dirty="0">
                <a:latin typeface="Lucida Console" panose="020B0609040504020204" pitchFamily="49" charset="0"/>
              </a:rPr>
              <a:t>world</a:t>
            </a:r>
            <a:r>
              <a:rPr lang="en-US" dirty="0">
                <a:latin typeface="Lucida Console" panose="020B0609040504020204" pitchFamily="49" charset="0"/>
              </a:rPr>
              <a:t> database</a:t>
            </a:r>
          </a:p>
          <a:p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 "</a:t>
            </a:r>
            <a:r>
              <a:rPr lang="en-US" dirty="0">
                <a:latin typeface="Lucida Console" panose="020B0609040504020204" pitchFamily="49" charset="0"/>
              </a:rPr>
              <a:t>Retrieve all countries in Asia order </a:t>
            </a:r>
            <a:r>
              <a:rPr lang="en-US" dirty="0" smtClean="0">
                <a:latin typeface="Lucida Console" panose="020B0609040504020204" pitchFamily="49" charset="0"/>
              </a:rPr>
              <a:t>alphabetically 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by </a:t>
            </a:r>
            <a:r>
              <a:rPr lang="en-US" dirty="0">
                <a:latin typeface="Lucida Console" panose="020B0609040504020204" pitchFamily="49" charset="0"/>
              </a:rPr>
              <a:t>name  and display full country document");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countries.find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Filters.eq</a:t>
            </a:r>
            <a:r>
              <a:rPr lang="en-US" dirty="0">
                <a:latin typeface="Lucida Console" panose="020B0609040504020204" pitchFamily="49" charset="0"/>
              </a:rPr>
              <a:t>("continent", "Asia</a:t>
            </a:r>
            <a:r>
              <a:rPr lang="en-US" dirty="0" smtClean="0">
                <a:latin typeface="Lucida Console" panose="020B0609040504020204" pitchFamily="49" charset="0"/>
              </a:rPr>
              <a:t>"))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.</a:t>
            </a:r>
            <a:r>
              <a:rPr lang="en-US" dirty="0">
                <a:latin typeface="Lucida Console" panose="020B0609040504020204" pitchFamily="49" charset="0"/>
              </a:rPr>
              <a:t>sort(</a:t>
            </a:r>
            <a:r>
              <a:rPr lang="en-US" dirty="0" err="1">
                <a:latin typeface="Lucida Console" panose="020B0609040504020204" pitchFamily="49" charset="0"/>
              </a:rPr>
              <a:t>Sorts.ascending</a:t>
            </a:r>
            <a:r>
              <a:rPr lang="en-US" dirty="0">
                <a:latin typeface="Lucida Console" panose="020B0609040504020204" pitchFamily="49" charset="0"/>
              </a:rPr>
              <a:t>("name"))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</a:t>
            </a:r>
            <a:r>
              <a:rPr lang="en-US" dirty="0" smtClean="0">
                <a:latin typeface="Lucida Console" panose="020B0609040504020204" pitchFamily="49" charset="0"/>
              </a:rPr>
              <a:t>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(new Block&lt;Document&gt;()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@</a:t>
            </a:r>
            <a:r>
              <a:rPr lang="en-US" dirty="0">
                <a:latin typeface="Lucida Console" panose="020B0609040504020204" pitchFamily="49" charset="0"/>
              </a:rPr>
              <a:t>Override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public </a:t>
            </a:r>
            <a:r>
              <a:rPr lang="en-US" dirty="0">
                <a:latin typeface="Lucida Console" panose="020B0609040504020204" pitchFamily="49" charset="0"/>
              </a:rPr>
              <a:t>void apply(final Document document)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 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document.toJson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}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</a:t>
            </a:r>
            <a:r>
              <a:rPr lang="en-US" dirty="0" smtClean="0">
                <a:latin typeface="Lucida Console" panose="020B0609040504020204" pitchFamily="49" charset="0"/>
              </a:rPr>
              <a:t>});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- </a:t>
            </a:r>
            <a:r>
              <a:rPr lang="nl-NL" dirty="0" err="1" smtClean="0"/>
              <a:t>Aggregation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944796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Block&lt;Document&gt; 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 = new Block&lt;Document&gt;()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@</a:t>
            </a:r>
            <a:r>
              <a:rPr lang="nl-NL" sz="2000" dirty="0" err="1">
                <a:latin typeface="Lucida Console" panose="020B0609040504020204" pitchFamily="49" charset="0"/>
              </a:rPr>
              <a:t>Override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public </a:t>
            </a:r>
            <a:r>
              <a:rPr lang="nl-NL" sz="2000" dirty="0" err="1">
                <a:latin typeface="Lucida Console" panose="020B0609040504020204" pitchFamily="49" charset="0"/>
              </a:rPr>
              <a:t>void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apply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final</a:t>
            </a:r>
            <a:r>
              <a:rPr lang="nl-NL" sz="2000" dirty="0">
                <a:latin typeface="Lucida Console" panose="020B0609040504020204" pitchFamily="49" charset="0"/>
              </a:rPr>
              <a:t> Document document)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    </a:t>
            </a:r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("Country: " + </a:t>
            </a:r>
            <a:r>
              <a:rPr lang="nl-NL" sz="2000" dirty="0" err="1">
                <a:latin typeface="Lucida Console" panose="020B0609040504020204" pitchFamily="49" charset="0"/>
              </a:rPr>
              <a:t>document.toJson</a:t>
            </a:r>
            <a:r>
              <a:rPr lang="nl-NL" sz="2000" dirty="0">
                <a:latin typeface="Lucida Console" panose="020B0609040504020204" pitchFamily="49" charset="0"/>
              </a:rPr>
              <a:t>());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err="1" smtClean="0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</a:t>
            </a:r>
            <a:r>
              <a:rPr lang="nl-NL" sz="2000" dirty="0" err="1">
                <a:latin typeface="Lucida Console" panose="020B0609040504020204" pitchFamily="49" charset="0"/>
              </a:rPr>
              <a:t>largest</a:t>
            </a:r>
            <a:r>
              <a:rPr lang="nl-NL" sz="2000" dirty="0">
                <a:latin typeface="Lucida Console" panose="020B0609040504020204" pitchFamily="49" charset="0"/>
              </a:rPr>
              <a:t> country in </a:t>
            </a:r>
            <a:r>
              <a:rPr lang="nl-NL" sz="2000" dirty="0" err="1">
                <a:latin typeface="Lucida Console" panose="020B0609040504020204" pitchFamily="49" charset="0"/>
              </a:rPr>
              <a:t>each</a:t>
            </a:r>
            <a:r>
              <a:rPr lang="nl-NL" sz="2000" dirty="0">
                <a:latin typeface="Lucida Console" panose="020B0609040504020204" pitchFamily="49" charset="0"/>
              </a:rPr>
              <a:t> continent");</a:t>
            </a:r>
          </a:p>
          <a:p>
            <a:r>
              <a:rPr lang="nl-NL" sz="2000" b="1" dirty="0" err="1">
                <a:latin typeface="Lucida Console" panose="020B0609040504020204" pitchFamily="49" charset="0"/>
              </a:rPr>
              <a:t>countries.aggregate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Arrays.asList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Aggregates.sort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Sorts.descending</a:t>
            </a:r>
            <a:r>
              <a:rPr lang="nl-NL" sz="2000" b="1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Aggregates.group</a:t>
            </a:r>
            <a:r>
              <a:rPr lang="nl-NL" sz="2000" b="1" dirty="0">
                <a:latin typeface="Lucida Console" panose="020B0609040504020204" pitchFamily="49" charset="0"/>
              </a:rPr>
              <a:t>("$continent", </a:t>
            </a:r>
            <a:r>
              <a:rPr lang="nl-NL" sz="2000" b="1" dirty="0" err="1">
                <a:latin typeface="Lucida Console" panose="020B0609040504020204" pitchFamily="49" charset="0"/>
              </a:rPr>
              <a:t>Accumulators.first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Largest</a:t>
            </a:r>
            <a:r>
              <a:rPr lang="nl-NL" sz="2000" b="1" dirty="0">
                <a:latin typeface="Lucida Console" panose="020B0609040504020204" pitchFamily="49" charset="0"/>
              </a:rPr>
              <a:t> Country", "$name</a:t>
            </a:r>
            <a:r>
              <a:rPr lang="nl-NL" sz="2000" b="1" dirty="0" smtClean="0">
                <a:latin typeface="Lucida Console" panose="020B0609040504020204" pitchFamily="49" charset="0"/>
              </a:rPr>
              <a:t>"))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))</a:t>
            </a:r>
            <a:endParaRPr lang="nl-NL" sz="2000" b="1" dirty="0">
              <a:latin typeface="Lucida Console" panose="020B0609040504020204" pitchFamily="49" charset="0"/>
            </a:endParaRPr>
          </a:p>
          <a:p>
            <a:r>
              <a:rPr lang="nl-NL" sz="2000" b="1" dirty="0">
                <a:latin typeface="Lucida Console" panose="020B0609040504020204" pitchFamily="49" charset="0"/>
              </a:rPr>
              <a:t>  </a:t>
            </a:r>
            <a:r>
              <a:rPr lang="nl-NL" sz="2000" b="1" dirty="0" smtClean="0">
                <a:latin typeface="Lucida Console" panose="020B0609040504020204" pitchFamily="49" charset="0"/>
              </a:rPr>
              <a:t>.</a:t>
            </a:r>
            <a:r>
              <a:rPr lang="nl-NL" sz="2000" b="1" dirty="0" err="1">
                <a:latin typeface="Lucida Console" panose="020B0609040504020204" pitchFamily="49" charset="0"/>
              </a:rPr>
              <a:t>forEach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printBlock</a:t>
            </a:r>
            <a:r>
              <a:rPr lang="nl-NL" sz="2000" b="1" dirty="0">
                <a:latin typeface="Lucida Console" panose="020B0609040504020204" pitchFamily="49" charset="0"/>
              </a:rPr>
              <a:t>)</a:t>
            </a:r>
            <a:r>
              <a:rPr lang="nl-NL" sz="2000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– </a:t>
            </a:r>
            <a:r>
              <a:rPr lang="nl-NL" dirty="0" err="1" smtClean="0"/>
              <a:t>Aggregation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8" y="1714500"/>
            <a:ext cx="1611376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419606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name in </a:t>
            </a:r>
            <a:r>
              <a:rPr lang="nl-NL" sz="2000" dirty="0" err="1">
                <a:latin typeface="Lucida Console" panose="020B0609040504020204" pitchFamily="49" charset="0"/>
              </a:rPr>
              <a:t>uppercase,sorted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size</a:t>
            </a:r>
            <a:r>
              <a:rPr lang="nl-NL" sz="2000" dirty="0">
                <a:latin typeface="Lucida Console" panose="020B0609040504020204" pitchFamily="49" charset="0"/>
              </a:rPr>
              <a:t>, delta </a:t>
            </a:r>
            <a:r>
              <a:rPr lang="nl-NL" sz="2000" dirty="0" err="1">
                <a:latin typeface="Lucida Console" panose="020B0609040504020204" pitchFamily="49" charset="0"/>
              </a:rPr>
              <a:t>between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birthdate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and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smtClean="0">
                <a:latin typeface="Lucida Console" panose="020B0609040504020204" pitchFamily="49" charset="0"/>
              </a:rPr>
              <a:t>"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                    +" </a:t>
            </a:r>
            <a:r>
              <a:rPr lang="nl-NL" sz="2000" dirty="0" err="1" smtClean="0">
                <a:latin typeface="Lucida Console" panose="020B0609040504020204" pitchFamily="49" charset="0"/>
              </a:rPr>
              <a:t>population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density</a:t>
            </a:r>
            <a:r>
              <a:rPr lang="nl-NL" sz="2000" dirty="0">
                <a:latin typeface="Lucida Console" panose="020B0609040504020204" pitchFamily="49" charset="0"/>
              </a:rPr>
              <a:t> for </a:t>
            </a:r>
            <a:r>
              <a:rPr lang="nl-NL" sz="2000" dirty="0" err="1">
                <a:latin typeface="Lucida Console" panose="020B0609040504020204" pitchFamily="49" charset="0"/>
              </a:rPr>
              <a:t>countries</a:t>
            </a:r>
            <a:r>
              <a:rPr lang="nl-NL" sz="2000" dirty="0">
                <a:latin typeface="Lucida Console" panose="020B0609040504020204" pitchFamily="49" charset="0"/>
              </a:rPr>
              <a:t> in </a:t>
            </a:r>
            <a:r>
              <a:rPr lang="nl-NL" sz="2000" dirty="0" err="1">
                <a:latin typeface="Lucida Console" panose="020B0609040504020204" pitchFamily="49" charset="0"/>
              </a:rPr>
              <a:t>Oceania</a:t>
            </a:r>
            <a:r>
              <a:rPr lang="nl-NL" sz="2000" dirty="0">
                <a:latin typeface="Lucida Console" panose="020B0609040504020204" pitchFamily="49" charset="0"/>
              </a:rPr>
              <a:t>");</a:t>
            </a: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subArgs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birthrate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divArgs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population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("$area</a:t>
            </a:r>
            <a:r>
              <a:rPr lang="nl-NL" sz="2000" dirty="0" smtClean="0">
                <a:latin typeface="Lucida Console" panose="020B0609040504020204" pitchFamily="49" charset="0"/>
              </a:rPr>
              <a:t>"));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countries.aggregate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(</a:t>
            </a:r>
            <a:r>
              <a:rPr lang="nl-NL" sz="2000" dirty="0" err="1">
                <a:latin typeface="Lucida Console" panose="020B0609040504020204" pitchFamily="49" charset="0"/>
              </a:rPr>
              <a:t>Arrays.asList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Aggregates.match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Filters.eq</a:t>
            </a:r>
            <a:r>
              <a:rPr lang="nl-NL" sz="2000" b="1" dirty="0">
                <a:latin typeface="Lucida Console" panose="020B0609040504020204" pitchFamily="49" charset="0"/>
              </a:rPr>
              <a:t>("continent", "</a:t>
            </a:r>
            <a:r>
              <a:rPr lang="nl-NL" sz="2000" b="1" dirty="0" err="1">
                <a:latin typeface="Lucida Console" panose="020B0609040504020204" pitchFamily="49" charset="0"/>
              </a:rPr>
              <a:t>Oceania</a:t>
            </a:r>
            <a:r>
              <a:rPr lang="nl-NL" sz="2000" b="1" dirty="0">
                <a:latin typeface="Lucida Console" panose="020B0609040504020204" pitchFamily="49" charset="0"/>
              </a:rPr>
              <a:t>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Aggregates.sort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Sorts.descending</a:t>
            </a:r>
            <a:r>
              <a:rPr lang="nl-NL" sz="2000" b="1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Aggregates.project</a:t>
            </a:r>
            <a:r>
              <a:rPr lang="nl-NL" sz="2000" b="1" dirty="0">
                <a:latin typeface="Lucida Console" panose="020B0609040504020204" pitchFamily="49" charset="0"/>
              </a:rPr>
              <a:t>(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Projections.fields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Projections.excludeId</a:t>
            </a:r>
            <a:r>
              <a:rPr lang="nl-NL" sz="2000" b="1" dirty="0">
                <a:latin typeface="Lucida Console" panose="020B0609040504020204" pitchFamily="49" charset="0"/>
              </a:rPr>
              <a:t>(),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Projections.include</a:t>
            </a:r>
            <a:r>
              <a:rPr lang="nl-NL" sz="2000" b="1" dirty="0">
                <a:latin typeface="Lucida Console" panose="020B0609040504020204" pitchFamily="49" charset="0"/>
              </a:rPr>
              <a:t>("continent"),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("name",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toUpper</a:t>
            </a:r>
            <a:r>
              <a:rPr lang="nl-NL" sz="2000" b="1" dirty="0">
                <a:latin typeface="Lucida Console" panose="020B0609040504020204" pitchFamily="49" charset="0"/>
              </a:rPr>
              <a:t>",  "$name")),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populationGrowthRate</a:t>
            </a:r>
            <a:r>
              <a:rPr lang="nl-NL" sz="2000" b="1" dirty="0">
                <a:latin typeface="Lucida Console" panose="020B0609040504020204" pitchFamily="49" charset="0"/>
              </a:rPr>
              <a:t>",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subtract</a:t>
            </a:r>
            <a:r>
              <a:rPr lang="nl-NL" sz="2000" b="1" dirty="0">
                <a:latin typeface="Lucida Console" panose="020B0609040504020204" pitchFamily="49" charset="0"/>
              </a:rPr>
              <a:t>",  </a:t>
            </a:r>
            <a:r>
              <a:rPr lang="nl-NL" sz="2000" b="1" dirty="0" err="1">
                <a:latin typeface="Lucida Console" panose="020B0609040504020204" pitchFamily="49" charset="0"/>
              </a:rPr>
              <a:t>subArgs</a:t>
            </a:r>
            <a:r>
              <a:rPr lang="nl-NL" sz="2000" b="1" dirty="0">
                <a:latin typeface="Lucida Console" panose="020B0609040504020204" pitchFamily="49" charset="0"/>
              </a:rPr>
              <a:t>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populationDensity</a:t>
            </a:r>
            <a:r>
              <a:rPr lang="nl-NL" sz="2000" b="1" dirty="0">
                <a:latin typeface="Lucida Console" panose="020B0609040504020204" pitchFamily="49" charset="0"/>
              </a:rPr>
              <a:t>", </a:t>
            </a:r>
            <a:r>
              <a:rPr lang="nl-NL" sz="2000" b="1" dirty="0" smtClean="0">
                <a:latin typeface="Lucida Console" panose="020B0609040504020204" pitchFamily="49" charset="0"/>
              </a:rPr>
              <a:t/>
            </a:r>
            <a:br>
              <a:rPr lang="nl-NL" sz="2000" b="1" dirty="0" smtClean="0">
                <a:latin typeface="Lucida Console" panose="020B0609040504020204" pitchFamily="49" charset="0"/>
              </a:rPr>
            </a:br>
            <a:r>
              <a:rPr lang="nl-NL" sz="2000" b="1" dirty="0" smtClean="0">
                <a:latin typeface="Lucida Console" panose="020B0609040504020204" pitchFamily="49" charset="0"/>
              </a:rPr>
              <a:t>                   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trunc</a:t>
            </a:r>
            <a:r>
              <a:rPr lang="nl-NL" sz="2000" b="1" dirty="0">
                <a:latin typeface="Lucida Console" panose="020B0609040504020204" pitchFamily="49" charset="0"/>
              </a:rPr>
              <a:t>",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divide</a:t>
            </a:r>
            <a:r>
              <a:rPr lang="nl-NL" sz="2000" b="1" dirty="0">
                <a:latin typeface="Lucida Console" panose="020B0609040504020204" pitchFamily="49" charset="0"/>
              </a:rPr>
              <a:t>",  </a:t>
            </a:r>
            <a:r>
              <a:rPr lang="nl-NL" sz="2000" b="1" dirty="0" err="1">
                <a:latin typeface="Lucida Console" panose="020B0609040504020204" pitchFamily="49" charset="0"/>
              </a:rPr>
              <a:t>divArgs</a:t>
            </a:r>
            <a:r>
              <a:rPr lang="nl-NL" sz="2000" b="1" dirty="0">
                <a:latin typeface="Lucida Console" panose="020B0609040504020204" pitchFamily="49" charset="0"/>
              </a:rPr>
              <a:t>)))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.</a:t>
            </a:r>
            <a:r>
              <a:rPr lang="nl-NL" sz="2000" dirty="0" err="1">
                <a:latin typeface="Lucida Console" panose="020B0609040504020204" pitchFamily="49" charset="0"/>
              </a:rPr>
              <a:t>forEach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Java: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763241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80432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String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 = "</a:t>
            </a:r>
            <a:r>
              <a:rPr lang="en-US" dirty="0" err="1">
                <a:latin typeface="Lucida Console" panose="020B0609040504020204" pitchFamily="49" charset="0"/>
              </a:rPr>
              <a:t>myDocs</a:t>
            </a:r>
            <a:r>
              <a:rPr lang="en-US" dirty="0">
                <a:latin typeface="Lucida Console" panose="020B0609040504020204" pitchFamily="49" charset="0"/>
              </a:rPr>
              <a:t>";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MongoCollection</a:t>
            </a:r>
            <a:r>
              <a:rPr lang="en-US" dirty="0">
                <a:latin typeface="Lucida Console" panose="020B0609040504020204" pitchFamily="49" charset="0"/>
              </a:rPr>
              <a:t>&lt;Document&gt; </a:t>
            </a:r>
            <a:r>
              <a:rPr lang="en-US" dirty="0" err="1">
                <a:latin typeface="Lucida Console" panose="020B0609040504020204" pitchFamily="49" charset="0"/>
              </a:rPr>
              <a:t>coll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db.getCollection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Document doc1 = </a:t>
            </a:r>
            <a:r>
              <a:rPr lang="en-US" b="1" dirty="0">
                <a:latin typeface="Lucida Console" panose="020B0609040504020204" pitchFamily="49" charset="0"/>
              </a:rPr>
              <a:t>new Document("</a:t>
            </a:r>
            <a:r>
              <a:rPr lang="en-US" dirty="0">
                <a:latin typeface="Lucida Console" panose="020B0609040504020204" pitchFamily="49" charset="0"/>
              </a:rPr>
              <a:t>continent", "Europe")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nrs</a:t>
            </a:r>
            <a:r>
              <a:rPr lang="en-US" dirty="0">
                <a:latin typeface="Lucida Console" panose="020B0609040504020204" pitchFamily="49" charset="0"/>
              </a:rPr>
              <a:t>", </a:t>
            </a:r>
            <a:r>
              <a:rPr lang="en-US" dirty="0" err="1">
                <a:latin typeface="Lucida Console" panose="020B0609040504020204" pitchFamily="49" charset="0"/>
              </a:rPr>
              <a:t>Arrays.asList</a:t>
            </a:r>
            <a:r>
              <a:rPr lang="en-US" dirty="0">
                <a:latin typeface="Lucida Console" panose="020B0609040504020204" pitchFamily="49" charset="0"/>
              </a:rPr>
              <a:t>(new Document("name", "Belgium"),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Document("name", "Luxemburg")))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someVariable</a:t>
            </a:r>
            <a:r>
              <a:rPr lang="en-US" dirty="0">
                <a:latin typeface="Lucida Console" panose="020B0609040504020204" pitchFamily="49" charset="0"/>
              </a:rPr>
              <a:t>", 19123)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andmore</a:t>
            </a:r>
            <a:r>
              <a:rPr lang="en-US" dirty="0">
                <a:latin typeface="Lucida Console" panose="020B0609040504020204" pitchFamily="49" charset="0"/>
              </a:rPr>
              <a:t>", "</a:t>
            </a:r>
            <a:r>
              <a:rPr lang="en-US" dirty="0" err="1">
                <a:latin typeface="Lucida Console" panose="020B0609040504020204" pitchFamily="49" charset="0"/>
              </a:rPr>
              <a:t>kl;jdsfakhfsdahjfsdasjbsdahjbsdahgvsahjkZl;po</a:t>
            </a:r>
            <a:r>
              <a:rPr lang="en-US" dirty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>
                <a:latin typeface="Lucida Console" panose="020B0609040504020204" pitchFamily="49" charset="0"/>
              </a:rPr>
              <a:t>Document doc2 = new Document("continent", "Asia").append("name", "Johnny")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nrs</a:t>
            </a:r>
            <a:r>
              <a:rPr lang="en-US" dirty="0">
                <a:latin typeface="Lucida Console" panose="020B0609040504020204" pitchFamily="49" charset="0"/>
              </a:rPr>
              <a:t>", </a:t>
            </a:r>
            <a:r>
              <a:rPr lang="en-US" dirty="0" err="1">
                <a:latin typeface="Lucida Console" panose="020B0609040504020204" pitchFamily="49" charset="0"/>
              </a:rPr>
              <a:t>Arrays.asList</a:t>
            </a:r>
            <a:r>
              <a:rPr lang="en-US" dirty="0">
                <a:latin typeface="Lucida Console" panose="020B0609040504020204" pitchFamily="49" charset="0"/>
              </a:rPr>
              <a:t>(new Document("name", "China"),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Document("name", "India"), new Document("name", "</a:t>
            </a:r>
            <a:r>
              <a:rPr lang="en-US" dirty="0" err="1">
                <a:latin typeface="Lucida Console" panose="020B0609040504020204" pitchFamily="49" charset="0"/>
              </a:rPr>
              <a:t>Buthan</a:t>
            </a:r>
            <a:r>
              <a:rPr lang="en-US" dirty="0">
                <a:latin typeface="Lucida Console" panose="020B0609040504020204" pitchFamily="49" charset="0"/>
              </a:rPr>
              <a:t>")))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.append("tree", new Document("branch",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Document("twig", new Document("leaf", 1))));</a:t>
            </a:r>
          </a:p>
          <a:p>
            <a:r>
              <a:rPr lang="en-US" dirty="0">
                <a:latin typeface="Lucida Console" panose="020B0609040504020204" pitchFamily="49" charset="0"/>
              </a:rPr>
              <a:t>List&lt;Document&gt; documents = </a:t>
            </a:r>
            <a:r>
              <a:rPr lang="en-US" b="1" dirty="0">
                <a:latin typeface="Lucida Console" panose="020B0609040504020204" pitchFamily="49" charset="0"/>
              </a:rPr>
              <a:t>new </a:t>
            </a:r>
            <a:r>
              <a:rPr lang="en-US" b="1" dirty="0" err="1">
                <a:latin typeface="Lucida Console" panose="020B0609040504020204" pitchFamily="49" charset="0"/>
              </a:rPr>
              <a:t>ArrayList</a:t>
            </a:r>
            <a:r>
              <a:rPr lang="en-US" b="1" dirty="0">
                <a:latin typeface="Lucida Console" panose="020B0609040504020204" pitchFamily="49" charset="0"/>
              </a:rPr>
              <a:t>&lt;Document&gt;();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documents.add</a:t>
            </a:r>
            <a:r>
              <a:rPr lang="en-US" dirty="0">
                <a:latin typeface="Lucida Console" panose="020B0609040504020204" pitchFamily="49" charset="0"/>
              </a:rPr>
              <a:t>(doc1);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documents.add</a:t>
            </a:r>
            <a:r>
              <a:rPr lang="en-US" dirty="0">
                <a:latin typeface="Lucida Console" panose="020B0609040504020204" pitchFamily="49" charset="0"/>
              </a:rPr>
              <a:t>(doc2);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coll.insertMany</a:t>
            </a:r>
            <a:r>
              <a:rPr lang="en-US" b="1" dirty="0">
                <a:latin typeface="Lucida Console" panose="020B0609040504020204" pitchFamily="49" charset="0"/>
              </a:rPr>
              <a:t>(documents);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Documents created into collection");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coll.find</a:t>
            </a:r>
            <a:r>
              <a:rPr lang="en-US" dirty="0">
                <a:latin typeface="Lucida Console" panose="020B0609040504020204" pitchFamily="49" charset="0"/>
              </a:rPr>
              <a:t>().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printBlock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Java: Update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Delete Data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763241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636217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coll.</a:t>
            </a:r>
            <a:r>
              <a:rPr lang="en-US" b="1" dirty="0" err="1">
                <a:latin typeface="Lucida Console" panose="020B0609040504020204" pitchFamily="49" charset="0"/>
              </a:rPr>
              <a:t>updateOne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 err="1">
                <a:latin typeface="Lucida Console" panose="020B0609040504020204" pitchFamily="49" charset="0"/>
              </a:rPr>
              <a:t>Filters.eq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tree.branch.twig.leaf</a:t>
            </a:r>
            <a:r>
              <a:rPr lang="en-US" dirty="0">
                <a:latin typeface="Lucida Console" panose="020B0609040504020204" pitchFamily="49" charset="0"/>
              </a:rPr>
              <a:t>", 1),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Updates.combine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</a:t>
            </a:r>
            <a:r>
              <a:rPr lang="en-US" dirty="0" err="1" smtClean="0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("name", "Hank"),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("city", "</a:t>
            </a:r>
            <a:r>
              <a:rPr lang="en-US" dirty="0" err="1">
                <a:latin typeface="Lucida Console" panose="020B0609040504020204" pitchFamily="49" charset="0"/>
              </a:rPr>
              <a:t>Nieuwegein</a:t>
            </a:r>
            <a:r>
              <a:rPr lang="en-US" dirty="0">
                <a:latin typeface="Lucida Console" panose="020B0609040504020204" pitchFamily="49" charset="0"/>
              </a:rPr>
              <a:t>"),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location.province</a:t>
            </a:r>
            <a:r>
              <a:rPr lang="en-US" dirty="0">
                <a:latin typeface="Lucida Console" panose="020B0609040504020204" pitchFamily="49" charset="0"/>
              </a:rPr>
              <a:t>", "Utrecht"),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location.country</a:t>
            </a:r>
            <a:r>
              <a:rPr lang="en-US" dirty="0">
                <a:latin typeface="Lucida Console" panose="020B0609040504020204" pitchFamily="49" charset="0"/>
              </a:rPr>
              <a:t>", "The Netherlands"),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tree.stemp</a:t>
            </a:r>
            <a:r>
              <a:rPr lang="en-US" dirty="0">
                <a:latin typeface="Lucida Console" panose="020B0609040504020204" pitchFamily="49" charset="0"/>
              </a:rPr>
              <a:t>", 5),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Updates.currentDate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lastModified</a:t>
            </a:r>
            <a:r>
              <a:rPr lang="en-US" dirty="0" smtClean="0">
                <a:latin typeface="Lucida Console" panose="020B0609040504020204" pitchFamily="49" charset="0"/>
              </a:rPr>
              <a:t>")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Updated one document in collection "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coll.find</a:t>
            </a:r>
            <a:r>
              <a:rPr lang="en-US" dirty="0">
                <a:latin typeface="Lucida Console" panose="020B0609040504020204" pitchFamily="49" charset="0"/>
              </a:rPr>
              <a:t>().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printBlock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DeleteResult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coll.deleteMany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Filters.exists</a:t>
            </a:r>
            <a:r>
              <a:rPr lang="en-US" dirty="0">
                <a:latin typeface="Lucida Console" panose="020B0609040504020204" pitchFamily="49" charset="0"/>
              </a:rPr>
              <a:t>("_id"));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Deleted " + </a:t>
            </a:r>
            <a:r>
              <a:rPr lang="en-US" dirty="0" err="1">
                <a:latin typeface="Lucida Console" panose="020B0609040504020204" pitchFamily="49" charset="0"/>
              </a:rPr>
              <a:t>dr.getDeletedCount</a:t>
            </a:r>
            <a:r>
              <a:rPr lang="en-US" dirty="0">
                <a:latin typeface="Lucida Console" panose="020B0609040504020204" pitchFamily="49" charset="0"/>
              </a:rPr>
              <a:t>() + " documents from collection 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db.runCommand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dirty="0">
                <a:latin typeface="Lucida Console" panose="020B0609040504020204" pitchFamily="49" charset="0"/>
              </a:rPr>
              <a:t>new Document("drop",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Dropped  collection "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 – JSON </a:t>
            </a:r>
            <a:r>
              <a:rPr lang="nl-NL" dirty="0" smtClean="0">
                <a:sym typeface="Wingdings" panose="05000000000000000000" pitchFamily="2" charset="2"/>
              </a:rPr>
              <a:t> OO </a:t>
            </a:r>
            <a:r>
              <a:rPr lang="nl-NL" dirty="0" err="1" smtClean="0">
                <a:sym typeface="Wingdings" panose="05000000000000000000" pitchFamily="2" charset="2"/>
              </a:rPr>
              <a:t>mapping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Libraries for </a:t>
            </a:r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BSON/JSON </a:t>
            </a:r>
            <a:br>
              <a:rPr lang="nl-NL" dirty="0" smtClean="0"/>
            </a:br>
            <a:r>
              <a:rPr lang="nl-NL" dirty="0" err="1" smtClean="0"/>
              <a:t>documents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Java </a:t>
            </a:r>
            <a:r>
              <a:rPr lang="nl-NL" dirty="0" err="1" smtClean="0"/>
              <a:t>Objects</a:t>
            </a:r>
            <a:endParaRPr lang="nl-NL" dirty="0" smtClean="0"/>
          </a:p>
          <a:p>
            <a:pPr lvl="1"/>
            <a:r>
              <a:rPr lang="nl-NL" dirty="0" err="1" smtClean="0"/>
              <a:t>Morphia</a:t>
            </a:r>
            <a:r>
              <a:rPr lang="nl-NL" dirty="0" smtClean="0"/>
              <a:t> </a:t>
            </a:r>
            <a:r>
              <a:rPr lang="nl-NL" dirty="0"/>
              <a:t>- </a:t>
            </a:r>
            <a:r>
              <a:rPr lang="nl-NL" dirty="0">
                <a:hlinkClick r:id="rId2"/>
              </a:rPr>
              <a:t>http://mongodb.github.io/morphia/1.3/getting-started/quick-tour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Jongo</a:t>
            </a:r>
            <a:r>
              <a:rPr lang="nl-NL" dirty="0" smtClean="0"/>
              <a:t> – Query in Java as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/>
              <a:t> shell - </a:t>
            </a:r>
            <a:r>
              <a:rPr lang="nl-NL" dirty="0">
                <a:hlinkClick r:id="rId3"/>
              </a:rPr>
              <a:t>http://jongo.org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1501648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83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46690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86746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318561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88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jongo.org/assets/img/jongo_bi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35" y="4336732"/>
            <a:ext cx="47625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27" y="4927283"/>
            <a:ext cx="9960978" cy="1707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8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configuration and administration</a:t>
            </a:r>
          </a:p>
          <a:p>
            <a:r>
              <a:rPr lang="en-US" dirty="0" smtClean="0"/>
              <a:t>Development</a:t>
            </a:r>
            <a:r>
              <a:rPr lang="en-US" dirty="0"/>
              <a:t>: </a:t>
            </a:r>
            <a:r>
              <a:rPr lang="en-US" dirty="0" smtClean="0"/>
              <a:t>interacting </a:t>
            </a:r>
            <a:r>
              <a:rPr lang="en-US" dirty="0"/>
              <a:t>with MongoDB from </a:t>
            </a:r>
            <a:endParaRPr lang="en-US" dirty="0" smtClean="0"/>
          </a:p>
          <a:p>
            <a:pPr lvl="1"/>
            <a:r>
              <a:rPr lang="en-US" dirty="0" smtClean="0"/>
              <a:t>Compass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Node.js</a:t>
            </a:r>
            <a:endParaRPr lang="en-US" dirty="0"/>
          </a:p>
        </p:txBody>
      </p:sp>
      <p:pic>
        <p:nvPicPr>
          <p:cNvPr id="2050" name="Picture 2" descr="Image result for hands 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520" y="5681486"/>
            <a:ext cx="5737225" cy="35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7355</TotalTime>
  <Words>3403</Words>
  <Application>Microsoft Office PowerPoint</Application>
  <PresentationFormat>Custom</PresentationFormat>
  <Paragraphs>721</Paragraphs>
  <Slides>60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Architectuur, installatie, configuratie, opslag, shell</vt:lpstr>
      <vt:lpstr>Import export</vt:lpstr>
      <vt:lpstr>crud</vt:lpstr>
      <vt:lpstr>crud</vt:lpstr>
      <vt:lpstr>Indexing, explain</vt:lpstr>
      <vt:lpstr>Replica sets</vt:lpstr>
      <vt:lpstr>sharding</vt:lpstr>
      <vt:lpstr>sharding</vt:lpstr>
      <vt:lpstr>Backup &amp; restore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Connecting to server</vt:lpstr>
      <vt:lpstr>Retrieve data (1)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Interacting with Mongodb  from Java</vt:lpstr>
      <vt:lpstr>Connecting to server</vt:lpstr>
      <vt:lpstr>Retrieve Data</vt:lpstr>
      <vt:lpstr>Retrieve data (2)</vt:lpstr>
      <vt:lpstr>Retrieve data - Aggregation</vt:lpstr>
      <vt:lpstr>Retrieve data – Aggregation (2)</vt:lpstr>
      <vt:lpstr>Java: Create documents in Mongodb</vt:lpstr>
      <vt:lpstr>Java: Update and Delete Data </vt:lpstr>
      <vt:lpstr>Interacting with Mongodb  from Java – JSON  OO mapping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202</cp:revision>
  <dcterms:created xsi:type="dcterms:W3CDTF">2016-11-24T07:31:17Z</dcterms:created>
  <dcterms:modified xsi:type="dcterms:W3CDTF">2017-03-14T05:24:30Z</dcterms:modified>
</cp:coreProperties>
</file>